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9" r:id="rId3"/>
    <p:sldId id="258" r:id="rId4"/>
    <p:sldId id="269" r:id="rId5"/>
    <p:sldId id="265" r:id="rId6"/>
    <p:sldId id="268" r:id="rId7"/>
    <p:sldId id="267" r:id="rId8"/>
    <p:sldId id="270" r:id="rId9"/>
    <p:sldId id="266" r:id="rId10"/>
    <p:sldId id="271" r:id="rId11"/>
    <p:sldId id="272" r:id="rId12"/>
    <p:sldId id="278" r:id="rId13"/>
    <p:sldId id="273" r:id="rId14"/>
    <p:sldId id="274" r:id="rId15"/>
    <p:sldId id="275" r:id="rId16"/>
    <p:sldId id="277" r:id="rId17"/>
    <p:sldId id="279" r:id="rId18"/>
    <p:sldId id="276" r:id="rId19"/>
    <p:sldId id="280" r:id="rId20"/>
    <p:sldId id="262" r:id="rId21"/>
    <p:sldId id="263" r:id="rId22"/>
  </p:sldIdLst>
  <p:sldSz cx="12192000" cy="6858000"/>
  <p:notesSz cx="6858000" cy="9144000"/>
  <p:embeddedFontLst>
    <p:embeddedFont>
      <p:font typeface="나눔스퀘어라운드 Bold" panose="020B0600000101010101" charset="-127"/>
      <p:bold r:id="rId23"/>
    </p:embeddedFont>
    <p:embeddedFont>
      <p:font typeface="나눔스퀘어라운드 Regular" panose="020B0600000101010101" charset="-127"/>
      <p:regular r:id="rId24"/>
    </p:embeddedFont>
    <p:embeddedFont>
      <p:font typeface="Cambria Math" panose="02040503050406030204" pitchFamily="18" charset="0"/>
      <p:regular r:id="rId25"/>
    </p:embeddedFont>
    <p:embeddedFont>
      <p:font typeface="DX영화자막 M" panose="02020600000000000000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메이플스토리" panose="02000300000000000000" pitchFamily="2" charset="-127"/>
      <p:regular r:id="rId29"/>
      <p:bold r:id="rId30"/>
    </p:embeddedFont>
    <p:embeddedFont>
      <p:font typeface="아임크리수진 OTF" panose="00000500000000000000" pitchFamily="50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867"/>
    <a:srgbClr val="EF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4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1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5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4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1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6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0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7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20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1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2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24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>
            <a:alpha val="1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61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rgbClr val="EF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D13D45-EA3E-4991-8645-2695CA44D676}"/>
              </a:ext>
            </a:extLst>
          </p:cNvPr>
          <p:cNvSpPr/>
          <p:nvPr/>
        </p:nvSpPr>
        <p:spPr>
          <a:xfrm>
            <a:off x="597395" y="1299696"/>
            <a:ext cx="93487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KU 2020 </a:t>
            </a:r>
            <a:r>
              <a:rPr lang="ko-KR" altLang="en-US" sz="2800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en-US" altLang="ko-KR" sz="4800" kern="0" dirty="0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4800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SK </a:t>
            </a:r>
            <a:r>
              <a:rPr lang="ko-KR" altLang="en-US" sz="4800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미래관 </a:t>
            </a:r>
            <a:r>
              <a:rPr lang="en-US" altLang="ko-KR" sz="4800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 </a:t>
            </a:r>
            <a:r>
              <a:rPr lang="ko-KR" altLang="en-US" sz="4800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분석 및 예측</a:t>
            </a:r>
            <a:endParaRPr lang="en-US" altLang="ko-KR" sz="4800" kern="0" dirty="0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/>
        </p:nvCxnSpPr>
        <p:spPr>
          <a:xfrm flipH="1">
            <a:off x="695050" y="1970110"/>
            <a:ext cx="480022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4D8A67-7978-4F59-95FF-7ACD5ADC71F0}"/>
              </a:ext>
            </a:extLst>
          </p:cNvPr>
          <p:cNvSpPr/>
          <p:nvPr/>
        </p:nvSpPr>
        <p:spPr>
          <a:xfrm>
            <a:off x="186431" y="5397284"/>
            <a:ext cx="2607444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통계학과 김지민</a:t>
            </a:r>
            <a:endParaRPr lang="en-US" altLang="ko-KR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통계학과 신나리</a:t>
            </a:r>
            <a:endParaRPr lang="en-US" altLang="ko-KR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통계학과 이소연</a:t>
            </a:r>
            <a:endParaRPr lang="en-US" altLang="ko-KR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939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4458FE-A03F-44F4-8AF8-C6723F038A3A}"/>
              </a:ext>
            </a:extLst>
          </p:cNvPr>
          <p:cNvSpPr txBox="1"/>
          <p:nvPr/>
        </p:nvSpPr>
        <p:spPr>
          <a:xfrm>
            <a:off x="518160" y="2239286"/>
            <a:ext cx="1037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구축된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co2,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미세먼지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온도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습도에 대한 점수화 알고리즘을 바탕으로 점수 산출</a:t>
            </a: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사용자의 성향에 따라 각 점수에 가중치를 부여하여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100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점 만점 기준 가중 평균</a:t>
            </a: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각 구간을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20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점으로 나누어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점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~5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점 사이의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산출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0BCD7-9891-44EF-8CCE-1953F42C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3545300"/>
            <a:ext cx="3135630" cy="2158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ECC7B0-074C-4A60-AC54-28183080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75" y="3545300"/>
            <a:ext cx="5058525" cy="2196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9D54FF-8B39-4903-B38B-B70B1251B686}"/>
              </a:ext>
            </a:extLst>
          </p:cNvPr>
          <p:cNvSpPr txBox="1"/>
          <p:nvPr/>
        </p:nvSpPr>
        <p:spPr>
          <a:xfrm>
            <a:off x="2406667" y="5947249"/>
            <a:ext cx="536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산출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6BD31-2E8E-442B-8C02-D183317B38A8}"/>
              </a:ext>
            </a:extLst>
          </p:cNvPr>
          <p:cNvSpPr txBox="1"/>
          <p:nvPr/>
        </p:nvSpPr>
        <p:spPr>
          <a:xfrm>
            <a:off x="7435850" y="5947249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2020.06.16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의 </a:t>
            </a:r>
            <a:r>
              <a:rPr lang="en-US" altLang="ko-KR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분포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69BA9-CF31-4951-A009-303F4D9D24CE}"/>
              </a:ext>
            </a:extLst>
          </p:cNvPr>
          <p:cNvSpPr/>
          <p:nvPr/>
        </p:nvSpPr>
        <p:spPr>
          <a:xfrm>
            <a:off x="4441205" y="681833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스마트 캠퍼스 데이터톤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7130527-3CB5-403E-AED9-621B46AAB4D9}"/>
              </a:ext>
            </a:extLst>
          </p:cNvPr>
          <p:cNvCxnSpPr>
            <a:cxnSpLocks/>
          </p:cNvCxnSpPr>
          <p:nvPr/>
        </p:nvCxnSpPr>
        <p:spPr>
          <a:xfrm>
            <a:off x="2406667" y="6285803"/>
            <a:ext cx="1748773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D455AF8-FB7D-4C84-BDB0-4F675A4CE88C}"/>
              </a:ext>
            </a:extLst>
          </p:cNvPr>
          <p:cNvCxnSpPr>
            <a:cxnSpLocks/>
          </p:cNvCxnSpPr>
          <p:nvPr/>
        </p:nvCxnSpPr>
        <p:spPr>
          <a:xfrm>
            <a:off x="7374890" y="6285803"/>
            <a:ext cx="2715185" cy="1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5449FB-5FC1-4BB6-BA57-3DED79376463}"/>
              </a:ext>
            </a:extLst>
          </p:cNvPr>
          <p:cNvSpPr txBox="1"/>
          <p:nvPr/>
        </p:nvSpPr>
        <p:spPr>
          <a:xfrm>
            <a:off x="416559" y="1340655"/>
            <a:ext cx="6492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01.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사용자 맞춤화 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- Summary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8696AA-1CE8-4C5C-B51C-07D87BF7A14E}"/>
              </a:ext>
            </a:extLst>
          </p:cNvPr>
          <p:cNvCxnSpPr>
            <a:cxnSpLocks/>
          </p:cNvCxnSpPr>
          <p:nvPr/>
        </p:nvCxnSpPr>
        <p:spPr>
          <a:xfrm>
            <a:off x="518160" y="1900731"/>
            <a:ext cx="5640021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A988E1-96A8-4B26-BAE5-94A6A832BF2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6AF1567-288C-4347-84F8-309D3D00ECAD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A5B5466D-8ABC-4CB9-90F4-644433081DD4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67DA68A0-BFCB-4E82-8127-8EAA30ED1B44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55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431B41A-CA66-4515-ABCA-5EB61DDE15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0951" y="1985455"/>
            <a:ext cx="10515600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02.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기타학습공간 데이터 예측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-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수집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7959B-646D-4A1A-96B4-72F32429B578}"/>
              </a:ext>
            </a:extLst>
          </p:cNvPr>
          <p:cNvSpPr txBox="1"/>
          <p:nvPr/>
        </p:nvSpPr>
        <p:spPr>
          <a:xfrm>
            <a:off x="452396" y="3046698"/>
            <a:ext cx="66802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SK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미래관 현장 조사를 토대로 미래관 내 존재하는 총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21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개의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 학습 공간 정의</a:t>
            </a:r>
            <a:endParaRPr lang="en-US" altLang="ko-KR" sz="2000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아두이노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(Arduino)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센서키트를 통해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SK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미래관 내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 학습 공간의 온도 및 습도 데이터를 직접 측정</a:t>
            </a:r>
            <a:endParaRPr lang="en-US" altLang="ko-KR" sz="2000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각 기타 학습 공간마다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30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분 씩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분 단위 데이터 측정</a:t>
            </a: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 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총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1364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개의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instance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수집</a:t>
            </a: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pic>
        <p:nvPicPr>
          <p:cNvPr id="1026" name="Picture 2" descr="정품 - 아두이노 우노 R3 (Arduino UNO R3) : 아두이노 오리지널 ...">
            <a:extLst>
              <a:ext uri="{FF2B5EF4-FFF2-40B4-BE49-F238E27FC236}">
                <a16:creationId xmlns:a16="http://schemas.microsoft.com/office/drawing/2014/main" id="{68740B1E-AE0A-49F1-A84C-6DD0458BC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96" y="4577656"/>
            <a:ext cx="2272681" cy="181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94A00-0249-47E5-AD84-F2E823E4DFB7}"/>
              </a:ext>
            </a:extLst>
          </p:cNvPr>
          <p:cNvSpPr txBox="1"/>
          <p:nvPr/>
        </p:nvSpPr>
        <p:spPr>
          <a:xfrm>
            <a:off x="9471339" y="5250988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아두이노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(Arduino)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AAF03C-6518-4F85-B7F5-BDD441203DF8}"/>
              </a:ext>
            </a:extLst>
          </p:cNvPr>
          <p:cNvCxnSpPr>
            <a:cxnSpLocks/>
          </p:cNvCxnSpPr>
          <p:nvPr/>
        </p:nvCxnSpPr>
        <p:spPr>
          <a:xfrm>
            <a:off x="512071" y="2516076"/>
            <a:ext cx="632460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A17C21-BCBF-4C53-8EA5-A8F3A2244B2E}"/>
              </a:ext>
            </a:extLst>
          </p:cNvPr>
          <p:cNvSpPr/>
          <p:nvPr/>
        </p:nvSpPr>
        <p:spPr>
          <a:xfrm>
            <a:off x="4441205" y="681833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665A26-47FF-48EF-8188-C69E0F0A5003}"/>
              </a:ext>
            </a:extLst>
          </p:cNvPr>
          <p:cNvCxnSpPr>
            <a:cxnSpLocks/>
          </p:cNvCxnSpPr>
          <p:nvPr/>
        </p:nvCxnSpPr>
        <p:spPr>
          <a:xfrm>
            <a:off x="9553366" y="5620320"/>
            <a:ext cx="1998233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F7712-E8BD-45F7-9857-11B1BA9651E8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28A2D8-D8E9-4506-ACA7-437898D49CA2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D5E77C28-1139-4658-8C7A-B305547B7FF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1A466C76-F6EC-4447-B131-54F17EC98DCC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pic>
        <p:nvPicPr>
          <p:cNvPr id="2054" name="Picture 6" descr="Download Arduino Micro PNG Image with No Background - PNGkey.com">
            <a:extLst>
              <a:ext uri="{FF2B5EF4-FFF2-40B4-BE49-F238E27FC236}">
                <a16:creationId xmlns:a16="http://schemas.microsoft.com/office/drawing/2014/main" id="{F0CE595A-E37E-41CA-A69B-3F3204FC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52872" y="5222876"/>
            <a:ext cx="1433319" cy="52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A3CEC9-F8AF-4F9F-8702-3E9AFCF79B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85" y="2284956"/>
            <a:ext cx="2548659" cy="24661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8A2622-9C57-4D55-95BE-E4F03F5F023D}"/>
              </a:ext>
            </a:extLst>
          </p:cNvPr>
          <p:cNvSpPr txBox="1"/>
          <p:nvPr/>
        </p:nvSpPr>
        <p:spPr>
          <a:xfrm>
            <a:off x="9471339" y="3409469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 학습 공간 표시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15517A-47BC-4274-BAB0-22E3BA3CCDF4}"/>
              </a:ext>
            </a:extLst>
          </p:cNvPr>
          <p:cNvCxnSpPr>
            <a:cxnSpLocks/>
          </p:cNvCxnSpPr>
          <p:nvPr/>
        </p:nvCxnSpPr>
        <p:spPr>
          <a:xfrm>
            <a:off x="9553366" y="3778801"/>
            <a:ext cx="1998233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10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E6343BD-F95B-48E4-ABFE-9A28563D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25" y="2590826"/>
            <a:ext cx="7745422" cy="333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F6F1A-E77A-4CFC-9EA3-975AEB728A84}"/>
              </a:ext>
            </a:extLst>
          </p:cNvPr>
          <p:cNvSpPr txBox="1"/>
          <p:nvPr/>
        </p:nvSpPr>
        <p:spPr>
          <a:xfrm>
            <a:off x="4441205" y="6003447"/>
            <a:ext cx="707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사용한 </a:t>
            </a:r>
            <a:r>
              <a:rPr lang="ko-KR" altLang="en-US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아두이노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소스 코드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0A5E0-11D8-4F2B-BBE9-D0D1C707619C}"/>
              </a:ext>
            </a:extLst>
          </p:cNvPr>
          <p:cNvSpPr/>
          <p:nvPr/>
        </p:nvSpPr>
        <p:spPr>
          <a:xfrm>
            <a:off x="4441205" y="681833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D029DC-FEF2-42E3-AC63-59446B0A0ACD}"/>
              </a:ext>
            </a:extLst>
          </p:cNvPr>
          <p:cNvCxnSpPr>
            <a:cxnSpLocks/>
          </p:cNvCxnSpPr>
          <p:nvPr/>
        </p:nvCxnSpPr>
        <p:spPr>
          <a:xfrm flipV="1">
            <a:off x="4441205" y="6372780"/>
            <a:ext cx="2655262" cy="1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7">
            <a:extLst>
              <a:ext uri="{FF2B5EF4-FFF2-40B4-BE49-F238E27FC236}">
                <a16:creationId xmlns:a16="http://schemas.microsoft.com/office/drawing/2014/main" id="{B530FDC5-7ABE-455D-B4AB-DC5E8CF2EB5A}"/>
              </a:ext>
            </a:extLst>
          </p:cNvPr>
          <p:cNvSpPr txBox="1">
            <a:spLocks/>
          </p:cNvSpPr>
          <p:nvPr/>
        </p:nvSpPr>
        <p:spPr>
          <a:xfrm>
            <a:off x="440951" y="1711135"/>
            <a:ext cx="10515600" cy="5383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02.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기타학습공간 데이터 예측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-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수집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630EEB-6901-44C2-AB68-9F917525C9C0}"/>
              </a:ext>
            </a:extLst>
          </p:cNvPr>
          <p:cNvCxnSpPr>
            <a:cxnSpLocks/>
          </p:cNvCxnSpPr>
          <p:nvPr/>
        </p:nvCxnSpPr>
        <p:spPr>
          <a:xfrm>
            <a:off x="512071" y="2241756"/>
            <a:ext cx="632460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AC4522-338F-4B59-B98F-A093ECBE758A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A670E8-5F4B-452B-B293-62212C206775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D8EE23DE-E09E-4FBB-BC5B-8A2F8C25E6D7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F9ABFBCA-9C61-4FC9-9D1C-F445145A9A99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8726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C7959B-646D-4A1A-96B4-72F32429B578}"/>
              </a:ext>
            </a:extLst>
          </p:cNvPr>
          <p:cNvSpPr txBox="1"/>
          <p:nvPr/>
        </p:nvSpPr>
        <p:spPr>
          <a:xfrm>
            <a:off x="440951" y="2189691"/>
            <a:ext cx="10938249" cy="246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대립가설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(H</a:t>
            </a:r>
            <a:r>
              <a:rPr lang="en-US" altLang="ko-KR" sz="11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)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수립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i="1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“</a:t>
            </a:r>
            <a:r>
              <a:rPr lang="ko-KR" altLang="en-US" sz="2000" i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 학습 공간</a:t>
            </a:r>
            <a:r>
              <a:rPr lang="en-US" altLang="ko-KR" sz="2000" i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</a:t>
            </a:r>
            <a:r>
              <a:rPr lang="ko-KR" altLang="en-US" sz="2000" i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개방 공간</a:t>
            </a:r>
            <a:r>
              <a:rPr lang="en-US" altLang="ko-KR" sz="2000" i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)</a:t>
            </a:r>
            <a:r>
              <a:rPr lang="ko-KR" altLang="en-US" sz="2000" i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의 온도와 습도는 캐럴</a:t>
            </a:r>
            <a:r>
              <a:rPr lang="en-US" altLang="ko-KR" sz="2000" i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/</a:t>
            </a:r>
            <a:r>
              <a:rPr lang="ko-KR" altLang="en-US" sz="2000" i="1" dirty="0" err="1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스터디룸</a:t>
            </a:r>
            <a:r>
              <a:rPr lang="en-US" altLang="ko-KR" sz="2000" i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</a:t>
            </a:r>
            <a:r>
              <a:rPr lang="ko-KR" altLang="en-US" sz="2000" i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폐쇄 공간</a:t>
            </a:r>
            <a:r>
              <a:rPr lang="en-US" altLang="ko-KR" sz="2000" i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)</a:t>
            </a:r>
            <a:r>
              <a:rPr lang="ko-KR" altLang="en-US" sz="2000" i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의 온도와 습도와 다를 것이다</a:t>
            </a:r>
            <a:r>
              <a:rPr lang="en-US" altLang="ko-KR" sz="2000" i="1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”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 학습 공간의 주변 강의실 정의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: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해당 기타 학습 공간과 가장 인접한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3-5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개의 강의실을 매칭</a:t>
            </a: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t-test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검정결과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: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동시간대에 측정된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두 공간의 온도</a:t>
            </a:r>
            <a:r>
              <a:rPr lang="en-US" altLang="ko-KR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습도 데이터의 모평균이 다르다</a:t>
            </a:r>
            <a:endParaRPr lang="en-US" altLang="ko-KR" sz="2000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2326EF-9B90-4109-A065-0D8A2D46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4730433"/>
            <a:ext cx="950595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711B4E-02AC-436E-A2BD-BB96A94EBF04}"/>
              </a:ext>
            </a:extLst>
          </p:cNvPr>
          <p:cNvSpPr txBox="1"/>
          <p:nvPr/>
        </p:nvSpPr>
        <p:spPr>
          <a:xfrm>
            <a:off x="4971829" y="5969395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T-test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검정 예시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DCF507-4FDC-474E-B566-F188E2C61CF0}"/>
              </a:ext>
            </a:extLst>
          </p:cNvPr>
          <p:cNvSpPr/>
          <p:nvPr/>
        </p:nvSpPr>
        <p:spPr>
          <a:xfrm>
            <a:off x="4441205" y="681833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0B5219-E24B-4A5F-A295-68AF42E3B48C}"/>
              </a:ext>
            </a:extLst>
          </p:cNvPr>
          <p:cNvCxnSpPr>
            <a:cxnSpLocks/>
          </p:cNvCxnSpPr>
          <p:nvPr/>
        </p:nvCxnSpPr>
        <p:spPr>
          <a:xfrm>
            <a:off x="4971829" y="6338727"/>
            <a:ext cx="1858831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0524A1-FBAC-4DEF-A98B-A883F6368C2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637045-5A4B-431D-845D-B711955EB860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8BFE92DF-D869-4A6B-A41A-F68A0EEAD329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D8F63D2F-A998-42C0-839B-1AFA1FBCE15C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sp>
        <p:nvSpPr>
          <p:cNvPr id="20" name="내용 개체 틀 7">
            <a:extLst>
              <a:ext uri="{FF2B5EF4-FFF2-40B4-BE49-F238E27FC236}">
                <a16:creationId xmlns:a16="http://schemas.microsoft.com/office/drawing/2014/main" id="{38C82EC4-35A2-49A2-866D-A443FA35976A}"/>
              </a:ext>
            </a:extLst>
          </p:cNvPr>
          <p:cNvSpPr txBox="1">
            <a:spLocks/>
          </p:cNvSpPr>
          <p:nvPr/>
        </p:nvSpPr>
        <p:spPr>
          <a:xfrm>
            <a:off x="440951" y="1711135"/>
            <a:ext cx="10515600" cy="5383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02.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기타학습공간 데이터 예측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-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검정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91E427-08B7-4DFF-A9D3-B15F48D03172}"/>
              </a:ext>
            </a:extLst>
          </p:cNvPr>
          <p:cNvCxnSpPr>
            <a:cxnSpLocks/>
          </p:cNvCxnSpPr>
          <p:nvPr/>
        </p:nvCxnSpPr>
        <p:spPr>
          <a:xfrm>
            <a:off x="512071" y="2241756"/>
            <a:ext cx="632460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C7959B-646D-4A1A-96B4-72F32429B578}"/>
              </a:ext>
            </a:extLst>
          </p:cNvPr>
          <p:cNvSpPr txBox="1"/>
          <p:nvPr/>
        </p:nvSpPr>
        <p:spPr>
          <a:xfrm>
            <a:off x="502919" y="2413337"/>
            <a:ext cx="11526521" cy="928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두 학습 공간의 차이에 대해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개방 공간이 폐쇄 공간에 비해 외부 날씨의 영향이 클 것이다는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가설 설정</a:t>
            </a: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 학습 공간의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예측 변수로 해당 시간대의 성북구 안암동 온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습도 데이터를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크롤링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하여 반영</a:t>
            </a: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11B4E-02AC-436E-A2BD-BB96A94EBF04}"/>
              </a:ext>
            </a:extLst>
          </p:cNvPr>
          <p:cNvSpPr txBox="1"/>
          <p:nvPr/>
        </p:nvSpPr>
        <p:spPr>
          <a:xfrm>
            <a:off x="4441205" y="6158879"/>
            <a:ext cx="716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성북구 안암동의 날씨 </a:t>
            </a:r>
            <a:r>
              <a:rPr lang="ko-KR" altLang="en-US" sz="1600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크롤링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6DFAD1-A041-4640-B954-895303D2BBCE}"/>
              </a:ext>
            </a:extLst>
          </p:cNvPr>
          <p:cNvSpPr/>
          <p:nvPr/>
        </p:nvSpPr>
        <p:spPr>
          <a:xfrm>
            <a:off x="4441205" y="681833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46C96C0-7649-46F5-8F88-0A7E3700898A}"/>
              </a:ext>
            </a:extLst>
          </p:cNvPr>
          <p:cNvCxnSpPr>
            <a:cxnSpLocks/>
          </p:cNvCxnSpPr>
          <p:nvPr/>
        </p:nvCxnSpPr>
        <p:spPr>
          <a:xfrm flipV="1">
            <a:off x="4518936" y="6526801"/>
            <a:ext cx="2928344" cy="1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577C9-2556-4666-9C25-55F7BC7F39AE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B57AA5-6663-4DDF-A802-17A36F9E9BDC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EB6C402-328E-4D95-BF19-4E04EF582CC5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E26BF85-31D9-4D0D-B106-DF8ED1240C6F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20" name="내용 개체 틀 7">
            <a:extLst>
              <a:ext uri="{FF2B5EF4-FFF2-40B4-BE49-F238E27FC236}">
                <a16:creationId xmlns:a16="http://schemas.microsoft.com/office/drawing/2014/main" id="{BC19080A-0D9D-4FE6-B036-77CD6EC95D45}"/>
              </a:ext>
            </a:extLst>
          </p:cNvPr>
          <p:cNvSpPr txBox="1">
            <a:spLocks/>
          </p:cNvSpPr>
          <p:nvPr/>
        </p:nvSpPr>
        <p:spPr>
          <a:xfrm>
            <a:off x="440951" y="1711135"/>
            <a:ext cx="10515600" cy="5383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02.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기타학습공간 데이터 예측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-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외부 날씨 데이터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E013C69-1B3D-44BB-8D5A-C41ACF9C66E0}"/>
              </a:ext>
            </a:extLst>
          </p:cNvPr>
          <p:cNvCxnSpPr>
            <a:cxnSpLocks/>
          </p:cNvCxnSpPr>
          <p:nvPr/>
        </p:nvCxnSpPr>
        <p:spPr>
          <a:xfrm>
            <a:off x="512071" y="2241756"/>
            <a:ext cx="8479529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C7105061-836B-4AFF-9F3B-2F15A894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1" y="3429000"/>
            <a:ext cx="2492184" cy="317467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D037CD0-4185-4205-BD7E-F3120F324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205" y="3741581"/>
            <a:ext cx="6077511" cy="22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60259B-502A-4943-A619-F5861BB24700}"/>
              </a:ext>
            </a:extLst>
          </p:cNvPr>
          <p:cNvSpPr txBox="1"/>
          <p:nvPr/>
        </p:nvSpPr>
        <p:spPr>
          <a:xfrm>
            <a:off x="502919" y="2565400"/>
            <a:ext cx="5562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기타학습공간의 </a:t>
            </a:r>
            <a:r>
              <a:rPr lang="ko-KR" altLang="en-US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주변강의실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</a:t>
            </a:r>
            <a:r>
              <a:rPr lang="ko-KR" altLang="en-US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스터디룸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및 </a:t>
            </a:r>
            <a:r>
              <a:rPr lang="ko-KR" altLang="en-US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캐럴실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)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의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</a:t>
            </a:r>
          </a:p>
          <a:p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  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데이터와 안암동 날씨 데이터를 설명 변수로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</a:p>
          <a:p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  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기타학습공간의 실제 측정 데이터를 반응 변수로 설정</a:t>
            </a: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7:3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의 </a:t>
            </a:r>
            <a:r>
              <a:rPr lang="en-US" altLang="ko-KR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train-test data split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을 적용한 모델링</a:t>
            </a: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Stepwise selection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을 통해 다양한 모델 적합 후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AIC(Akaike Information Criterion)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와 </a:t>
            </a: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   F-statistic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의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p-value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가 가장 낮은 모델 채택</a:t>
            </a: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4C111-38B6-43CD-B609-C13B5E1285DA}"/>
              </a:ext>
            </a:extLst>
          </p:cNvPr>
          <p:cNvSpPr txBox="1"/>
          <p:nvPr/>
        </p:nvSpPr>
        <p:spPr>
          <a:xfrm>
            <a:off x="684495" y="5497384"/>
            <a:ext cx="5427750" cy="65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기타학습공간의 온도</a:t>
            </a:r>
            <a:r>
              <a:rPr lang="en-US" altLang="ko-KR" i="1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~ </a:t>
            </a:r>
            <a:r>
              <a:rPr lang="ko-KR" altLang="en-US" i="1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동시간 안암동의 온도</a:t>
            </a:r>
            <a:r>
              <a:rPr lang="en-US" altLang="ko-KR" i="1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+ </a:t>
            </a:r>
            <a:r>
              <a:rPr lang="ko-KR" altLang="en-US" i="1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주변 강의실의 평균온도 </a:t>
            </a:r>
            <a:r>
              <a:rPr lang="en-US" altLang="ko-KR" i="1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+ </a:t>
            </a:r>
            <a:r>
              <a:rPr lang="ko-KR" altLang="en-US" i="1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주변 강의실 각 방 온도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F76661-9352-42C7-A6B6-230F0EEB631B}"/>
                  </a:ext>
                </a:extLst>
              </p:cNvPr>
              <p:cNvSpPr txBox="1"/>
              <p:nvPr/>
            </p:nvSpPr>
            <p:spPr>
              <a:xfrm>
                <a:off x="6591301" y="5669259"/>
                <a:ext cx="503681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Ex)</a:t>
                </a:r>
                <a:r>
                  <a:rPr lang="ko-KR" altLang="en-US" sz="160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기타학습공간 회귀 적합 예시</a:t>
                </a:r>
                <a:r>
                  <a:rPr lang="en-US" altLang="ko-KR" sz="160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b="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=0.641, p=0.0604)</a:t>
                </a:r>
              </a:p>
              <a:p>
                <a:endParaRPr lang="ko-KR" altLang="en-US" dirty="0">
                  <a:latin typeface="아임크리수진 OTF" panose="00000500000000000000" pitchFamily="50" charset="-127"/>
                  <a:ea typeface="아임크리수진 OTF" panose="00000500000000000000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F76661-9352-42C7-A6B6-230F0EEB6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01" y="5669259"/>
                <a:ext cx="5036819" cy="615553"/>
              </a:xfrm>
              <a:prstGeom prst="rect">
                <a:avLst/>
              </a:prstGeom>
              <a:blipFill>
                <a:blip r:embed="rId3"/>
                <a:stretch>
                  <a:fillRect l="-605" t="-2970" r="-24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BA5CD6-401D-4DD4-BE74-2CD2DCFE8B96}"/>
              </a:ext>
            </a:extLst>
          </p:cNvPr>
          <p:cNvSpPr/>
          <p:nvPr/>
        </p:nvSpPr>
        <p:spPr>
          <a:xfrm>
            <a:off x="4441205" y="681833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9E4B2D-9310-4664-AFB1-7654DB713908}"/>
              </a:ext>
            </a:extLst>
          </p:cNvPr>
          <p:cNvSpPr/>
          <p:nvPr/>
        </p:nvSpPr>
        <p:spPr>
          <a:xfrm>
            <a:off x="617071" y="5361482"/>
            <a:ext cx="5562599" cy="923330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ACDBCD-F1D2-402D-8B82-453E394206DC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6673136" y="5977036"/>
            <a:ext cx="4954984" cy="17988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540561-9388-4093-B2E5-C5C6BCEF8EF3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19A5C6-A55A-4A6D-BBFB-5C622358916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B103E8F8-986E-49F7-8F9A-FC14964C3EE2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23F6CF95-A8C1-48F8-8947-5707AE83332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25" name="내용 개체 틀 7">
            <a:extLst>
              <a:ext uri="{FF2B5EF4-FFF2-40B4-BE49-F238E27FC236}">
                <a16:creationId xmlns:a16="http://schemas.microsoft.com/office/drawing/2014/main" id="{4567B3F2-12E7-4C35-896F-03EE8F8581AA}"/>
              </a:ext>
            </a:extLst>
          </p:cNvPr>
          <p:cNvSpPr txBox="1">
            <a:spLocks/>
          </p:cNvSpPr>
          <p:nvPr/>
        </p:nvSpPr>
        <p:spPr>
          <a:xfrm>
            <a:off x="391160" y="1703403"/>
            <a:ext cx="10515600" cy="5383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02.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기타학습공간 데이터 예측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-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모델링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예시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: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온도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)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EDC725B-A314-41A1-87D9-70E3E1A820C3}"/>
              </a:ext>
            </a:extLst>
          </p:cNvPr>
          <p:cNvCxnSpPr>
            <a:cxnSpLocks/>
          </p:cNvCxnSpPr>
          <p:nvPr/>
        </p:nvCxnSpPr>
        <p:spPr>
          <a:xfrm>
            <a:off x="512071" y="2241756"/>
            <a:ext cx="8804649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96945A1-FAE8-4C23-BDA9-D22848391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1" y="2732147"/>
            <a:ext cx="51054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9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60259B-502A-4943-A619-F5861BB24700}"/>
              </a:ext>
            </a:extLst>
          </p:cNvPr>
          <p:cNvSpPr txBox="1"/>
          <p:nvPr/>
        </p:nvSpPr>
        <p:spPr>
          <a:xfrm>
            <a:off x="-79489" y="2373530"/>
            <a:ext cx="1010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QP(Quadratic Programming) </a:t>
            </a:r>
            <a:r>
              <a:rPr lang="ko-KR" altLang="en-US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알고리즘을 통해 모델을 최적화</a:t>
            </a:r>
            <a:endParaRPr lang="en-US" altLang="ko-KR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lvl="1"/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A55FE5-6E91-4683-99CC-1149A0D45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1" y="2812071"/>
            <a:ext cx="6166446" cy="17738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9CAD3B-E662-4441-895A-1D273B03944B}"/>
              </a:ext>
            </a:extLst>
          </p:cNvPr>
          <p:cNvSpPr/>
          <p:nvPr/>
        </p:nvSpPr>
        <p:spPr>
          <a:xfrm>
            <a:off x="4441205" y="681833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7A8D0A-E49A-45FD-8455-6BBF186BA0D1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3A38FB-1633-4ADC-B52E-8ECBC398FABF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FDC1FFF6-37D9-4397-B90E-9C3A1064C514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CFF684A9-33C3-4BD6-BAC4-59DF5118A24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72CA553B-869A-4252-8442-F6D47083CF80}"/>
              </a:ext>
            </a:extLst>
          </p:cNvPr>
          <p:cNvSpPr txBox="1">
            <a:spLocks/>
          </p:cNvSpPr>
          <p:nvPr/>
        </p:nvSpPr>
        <p:spPr>
          <a:xfrm>
            <a:off x="391160" y="1703403"/>
            <a:ext cx="10515600" cy="5383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02.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기타학습공간 데이터 예측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-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모델링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예시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: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온도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)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631F187-483C-452D-AADB-44AF70DDDA36}"/>
              </a:ext>
            </a:extLst>
          </p:cNvPr>
          <p:cNvCxnSpPr>
            <a:cxnSpLocks/>
          </p:cNvCxnSpPr>
          <p:nvPr/>
        </p:nvCxnSpPr>
        <p:spPr>
          <a:xfrm>
            <a:off x="512071" y="2241756"/>
            <a:ext cx="8804649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9039EF9-D0F7-44BF-A654-26141359D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797" y="2812070"/>
            <a:ext cx="4431442" cy="17738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24E66D2-D101-4FE7-843C-378E28D17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71" y="5063157"/>
            <a:ext cx="7483849" cy="14097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C1828D4-6465-4B09-85C2-ADA6303B3B16}"/>
              </a:ext>
            </a:extLst>
          </p:cNvPr>
          <p:cNvSpPr txBox="1"/>
          <p:nvPr/>
        </p:nvSpPr>
        <p:spPr>
          <a:xfrm>
            <a:off x="391160" y="4600662"/>
            <a:ext cx="10107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Test data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를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Fit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한 결과와 실제 값의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T-test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결과 </a:t>
            </a:r>
            <a:r>
              <a:rPr lang="ko-KR" altLang="en-US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두 데이터의 모평균에 통계적 차이가 없음을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검정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lvl="1"/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915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431B41A-CA66-4515-ABCA-5EB61DDE15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4359" y="1398264"/>
            <a:ext cx="10515600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02.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기타학습공간 데이터 예측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-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모델링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예시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: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온도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)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AAF03C-6518-4F85-B7F5-BDD441203DF8}"/>
              </a:ext>
            </a:extLst>
          </p:cNvPr>
          <p:cNvCxnSpPr>
            <a:cxnSpLocks/>
          </p:cNvCxnSpPr>
          <p:nvPr/>
        </p:nvCxnSpPr>
        <p:spPr>
          <a:xfrm>
            <a:off x="655320" y="1944813"/>
            <a:ext cx="868172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14921C-28D7-4C4D-8F79-8C044923344F}"/>
              </a:ext>
            </a:extLst>
          </p:cNvPr>
          <p:cNvSpPr txBox="1"/>
          <p:nvPr/>
        </p:nvSpPr>
        <p:spPr>
          <a:xfrm>
            <a:off x="6037580" y="6151684"/>
            <a:ext cx="547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Fitted Model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로 예측한 값과 실제 값 비교 그래프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C98D40-A55F-44CF-8F6A-F5128DAB500F}"/>
              </a:ext>
            </a:extLst>
          </p:cNvPr>
          <p:cNvSpPr/>
          <p:nvPr/>
        </p:nvSpPr>
        <p:spPr>
          <a:xfrm>
            <a:off x="4441205" y="681833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1FD71F7-5639-4374-846C-6DB2F7020D1A}"/>
              </a:ext>
            </a:extLst>
          </p:cNvPr>
          <p:cNvCxnSpPr>
            <a:cxnSpLocks/>
          </p:cNvCxnSpPr>
          <p:nvPr/>
        </p:nvCxnSpPr>
        <p:spPr>
          <a:xfrm flipV="1">
            <a:off x="6129020" y="6521016"/>
            <a:ext cx="4741433" cy="2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DEDE15-4564-4C43-A661-9396155C08E2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25FE20-3B14-4F2D-9BF0-19228BB9BF4A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F8557AB9-BD59-4DB6-9800-38C98A76CE85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434FD3C3-8BD3-487B-A7CB-BF661C2274B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126A9C2-9A0C-49C9-81D4-51ABDA859979}"/>
              </a:ext>
            </a:extLst>
          </p:cNvPr>
          <p:cNvSpPr txBox="1"/>
          <p:nvPr/>
        </p:nvSpPr>
        <p:spPr>
          <a:xfrm>
            <a:off x="272585" y="48931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예측치와 </a:t>
            </a:r>
            <a:r>
              <a:rPr lang="ko-KR" altLang="en-US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실제값이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매우 유사</a:t>
            </a: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ED3FD0-24D1-456A-B726-FBB77470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18" y="2250710"/>
            <a:ext cx="7724775" cy="24765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3A2099D-A176-4012-93AF-F26A384BC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52" y="2588905"/>
            <a:ext cx="5209681" cy="346089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103CA6-C2CC-46E6-9723-292186E9C8B4}"/>
              </a:ext>
            </a:extLst>
          </p:cNvPr>
          <p:cNvCxnSpPr>
            <a:cxnSpLocks/>
          </p:cNvCxnSpPr>
          <p:nvPr/>
        </p:nvCxnSpPr>
        <p:spPr>
          <a:xfrm>
            <a:off x="771625" y="5261103"/>
            <a:ext cx="2863921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355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91FB20-7F87-49CB-AD11-4D03DCF5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06" y="2061085"/>
            <a:ext cx="5021258" cy="403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585C2-25E4-49D2-83AC-65B45520328C}"/>
              </a:ext>
            </a:extLst>
          </p:cNvPr>
          <p:cNvSpPr txBox="1"/>
          <p:nvPr/>
        </p:nvSpPr>
        <p:spPr>
          <a:xfrm>
            <a:off x="6325123" y="3157151"/>
            <a:ext cx="54706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가독성을 위한 자체적 도안 제작</a:t>
            </a: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주어진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IoT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데이터로 각 캐럴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/</a:t>
            </a:r>
            <a:r>
              <a:rPr lang="ko-KR" altLang="en-US" sz="2000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스터디룸의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도출 및 시각화</a:t>
            </a: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 학습 공간의 환경 변수 예측 후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도출 및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6DF41-F958-4B59-87E4-77371C2DFFE6}"/>
              </a:ext>
            </a:extLst>
          </p:cNvPr>
          <p:cNvSpPr txBox="1"/>
          <p:nvPr/>
        </p:nvSpPr>
        <p:spPr>
          <a:xfrm>
            <a:off x="1136923" y="6267226"/>
            <a:ext cx="502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2020.06.16 5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시의 지하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층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시각화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FE374-900E-4116-9838-45BF06A315C9}"/>
              </a:ext>
            </a:extLst>
          </p:cNvPr>
          <p:cNvSpPr/>
          <p:nvPr/>
        </p:nvSpPr>
        <p:spPr>
          <a:xfrm>
            <a:off x="4441205" y="681833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FEB3AA-D370-465C-B5FA-99DB5626B17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24FF7F-6E7F-4AF8-8EFC-751D2674C546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17E5906-4913-40B1-9E9D-D095F92F2A85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C77E109A-35DA-4BE2-A54D-E87314F9AE0D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C63934-0D47-46C1-8CE4-BAD6F681DB08}"/>
              </a:ext>
            </a:extLst>
          </p:cNvPr>
          <p:cNvCxnSpPr>
            <a:cxnSpLocks/>
          </p:cNvCxnSpPr>
          <p:nvPr/>
        </p:nvCxnSpPr>
        <p:spPr>
          <a:xfrm>
            <a:off x="655320" y="1883853"/>
            <a:ext cx="370332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7">
            <a:extLst>
              <a:ext uri="{FF2B5EF4-FFF2-40B4-BE49-F238E27FC236}">
                <a16:creationId xmlns:a16="http://schemas.microsoft.com/office/drawing/2014/main" id="{4C632A80-E913-450B-B0D7-CEC5C09F85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4359" y="1367784"/>
            <a:ext cx="10515600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03. SSS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시각화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8095C5E-A36E-4FD0-86B4-E48C9F9CA92F}"/>
              </a:ext>
            </a:extLst>
          </p:cNvPr>
          <p:cNvGrpSpPr/>
          <p:nvPr/>
        </p:nvGrpSpPr>
        <p:grpSpPr>
          <a:xfrm>
            <a:off x="5368670" y="3655378"/>
            <a:ext cx="396824" cy="2246769"/>
            <a:chOff x="5520840" y="3350578"/>
            <a:chExt cx="527656" cy="247110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2286DE8-0F8F-45E0-BDF5-6864E7511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0840" y="3350578"/>
              <a:ext cx="527656" cy="2471102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93BA3AE-0963-4D3C-8CC8-ED954939ACAF}"/>
                </a:ext>
              </a:extLst>
            </p:cNvPr>
            <p:cNvSpPr/>
            <p:nvPr/>
          </p:nvSpPr>
          <p:spPr>
            <a:xfrm>
              <a:off x="5633421" y="3393261"/>
              <a:ext cx="92038" cy="4622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4010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3.DIRECTION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431B41A-CA66-4515-ABCA-5EB61DDE15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43840" y="1200785"/>
            <a:ext cx="10515600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최종목표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AAF03C-6518-4F85-B7F5-BDD441203DF8}"/>
              </a:ext>
            </a:extLst>
          </p:cNvPr>
          <p:cNvCxnSpPr>
            <a:cxnSpLocks/>
          </p:cNvCxnSpPr>
          <p:nvPr/>
        </p:nvCxnSpPr>
        <p:spPr>
          <a:xfrm>
            <a:off x="426720" y="1739138"/>
            <a:ext cx="132588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F585C2-25E4-49D2-83AC-65B45520328C}"/>
              </a:ext>
            </a:extLst>
          </p:cNvPr>
          <p:cNvSpPr txBox="1"/>
          <p:nvPr/>
        </p:nvSpPr>
        <p:spPr>
          <a:xfrm>
            <a:off x="426720" y="3134417"/>
            <a:ext cx="6201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분 단위로 업데이트 되는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시각화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실시간 구현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)</a:t>
            </a:r>
          </a:p>
          <a:p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Python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의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Animation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패키지 활용</a:t>
            </a: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새로운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input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데이터가 실시간으로 반영되는 그래프 구현</a:t>
            </a: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실시간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시각화 결과물을 모바일 앱과 연동</a:t>
            </a: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pic>
        <p:nvPicPr>
          <p:cNvPr id="6146" name="Picture 2" descr="Animation within Python">
            <a:extLst>
              <a:ext uri="{FF2B5EF4-FFF2-40B4-BE49-F238E27FC236}">
                <a16:creationId xmlns:a16="http://schemas.microsoft.com/office/drawing/2014/main" id="{1368965F-6433-4631-B56E-3F0ED377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26" y="2231961"/>
            <a:ext cx="5320154" cy="355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5A20F5-C945-444F-BF42-C2364E015538}"/>
              </a:ext>
            </a:extLst>
          </p:cNvPr>
          <p:cNvSpPr txBox="1"/>
          <p:nvPr/>
        </p:nvSpPr>
        <p:spPr>
          <a:xfrm>
            <a:off x="8122023" y="5791200"/>
            <a:ext cx="4069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Animation 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예시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A0DEFF-E353-4713-A0D9-7F117034A555}"/>
              </a:ext>
            </a:extLst>
          </p:cNvPr>
          <p:cNvSpPr/>
          <p:nvPr/>
        </p:nvSpPr>
        <p:spPr>
          <a:xfrm>
            <a:off x="4441205" y="681833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309DB4-678C-4FFB-BBA5-F5B2CD018C28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3. DIRECTION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B96D4A-7B6D-45EC-83D3-179B49C3F72C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B06945FE-7780-4CAE-90E0-1D77008F746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47B2C30C-616C-4346-8D3C-2380790091B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045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/>
        </p:nvSpPr>
        <p:spPr>
          <a:xfrm>
            <a:off x="0" y="-3"/>
            <a:ext cx="12192000" cy="108407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CONTENT</a:t>
            </a:r>
          </a:p>
          <a:p>
            <a:pPr lvl="1" latinLnBrk="0"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                                                                               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8959A551-557A-486F-B1DE-B1B76A9B1899}"/>
              </a:ext>
            </a:extLst>
          </p:cNvPr>
          <p:cNvSpPr/>
          <p:nvPr/>
        </p:nvSpPr>
        <p:spPr>
          <a:xfrm>
            <a:off x="6513468" y="5369726"/>
            <a:ext cx="1870746" cy="1488274"/>
          </a:xfrm>
          <a:prstGeom prst="parallelogram">
            <a:avLst>
              <a:gd name="adj" fmla="val 1065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C05623BF-6B77-44DA-9457-A2FD58F3C6C7}"/>
              </a:ext>
            </a:extLst>
          </p:cNvPr>
          <p:cNvSpPr/>
          <p:nvPr/>
        </p:nvSpPr>
        <p:spPr>
          <a:xfrm flipH="1">
            <a:off x="4625946" y="4002320"/>
            <a:ext cx="3758268" cy="1367405"/>
          </a:xfrm>
          <a:prstGeom prst="parallelogram">
            <a:avLst>
              <a:gd name="adj" fmla="val 2479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09B85740-E935-4872-894A-672F218B1998}"/>
              </a:ext>
            </a:extLst>
          </p:cNvPr>
          <p:cNvSpPr/>
          <p:nvPr/>
        </p:nvSpPr>
        <p:spPr>
          <a:xfrm>
            <a:off x="4642719" y="2934887"/>
            <a:ext cx="2466366" cy="1065401"/>
          </a:xfrm>
          <a:prstGeom prst="parallelogram">
            <a:avLst>
              <a:gd name="adj" fmla="val 2008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94A2A8C7-FC4B-4625-A099-B897D46D111B}"/>
              </a:ext>
            </a:extLst>
          </p:cNvPr>
          <p:cNvSpPr/>
          <p:nvPr/>
        </p:nvSpPr>
        <p:spPr>
          <a:xfrm flipH="1">
            <a:off x="5531957" y="2635933"/>
            <a:ext cx="1577128" cy="365533"/>
          </a:xfrm>
          <a:prstGeom prst="parallelogram">
            <a:avLst>
              <a:gd name="adj" fmla="val 3306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9A1176-C104-462A-A09D-FB479E5769B9}"/>
              </a:ext>
            </a:extLst>
          </p:cNvPr>
          <p:cNvSpPr/>
          <p:nvPr/>
        </p:nvSpPr>
        <p:spPr>
          <a:xfrm>
            <a:off x="3467101" y="5604339"/>
            <a:ext cx="3314968" cy="837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LIMITATION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이산화탄소 및 미세먼지 농도 예측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35AC203-82EA-4C7B-B4DF-D2988485AF13}"/>
              </a:ext>
            </a:extLst>
          </p:cNvPr>
          <p:cNvGrpSpPr/>
          <p:nvPr/>
        </p:nvGrpSpPr>
        <p:grpSpPr>
          <a:xfrm>
            <a:off x="7109085" y="5733875"/>
            <a:ext cx="617797" cy="760995"/>
            <a:chOff x="6258185" y="4857225"/>
            <a:chExt cx="617797" cy="76099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07DD59-6026-4141-B9F9-E16BC47B8322}"/>
                </a:ext>
              </a:extLst>
            </p:cNvPr>
            <p:cNvSpPr/>
            <p:nvPr/>
          </p:nvSpPr>
          <p:spPr>
            <a:xfrm>
              <a:off x="6258185" y="4857226"/>
              <a:ext cx="45719" cy="7609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837F488B-EBA9-4475-BEFC-99866E4DA35B}"/>
                </a:ext>
              </a:extLst>
            </p:cNvPr>
            <p:cNvSpPr/>
            <p:nvPr/>
          </p:nvSpPr>
          <p:spPr>
            <a:xfrm>
              <a:off x="6316603" y="4857225"/>
              <a:ext cx="559379" cy="248175"/>
            </a:xfrm>
            <a:prstGeom prst="homePlate">
              <a:avLst/>
            </a:prstGeom>
            <a:solidFill>
              <a:srgbClr val="214867"/>
            </a:solidFill>
            <a:ln>
              <a:noFill/>
            </a:ln>
            <a:effectLst>
              <a:outerShdw dist="12700" dir="10800000" algn="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아임크리수진 OTF" panose="00000500000000000000" pitchFamily="50" charset="-127"/>
                  <a:ea typeface="아임크리수진 OTF" panose="00000500000000000000" pitchFamily="50" charset="-127"/>
                </a:rPr>
                <a:t>4</a:t>
              </a:r>
              <a:endParaRPr lang="ko-KR" altLang="en-US" sz="1050" b="1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1C6AC22-866D-4BA7-8E5F-D85C9339D418}"/>
              </a:ext>
            </a:extLst>
          </p:cNvPr>
          <p:cNvGrpSpPr/>
          <p:nvPr/>
        </p:nvGrpSpPr>
        <p:grpSpPr>
          <a:xfrm>
            <a:off x="4852904" y="3303470"/>
            <a:ext cx="617797" cy="760995"/>
            <a:chOff x="6258185" y="4857225"/>
            <a:chExt cx="617797" cy="76099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11B278-E9BD-408A-AAEB-0126C2C89177}"/>
                </a:ext>
              </a:extLst>
            </p:cNvPr>
            <p:cNvSpPr/>
            <p:nvPr/>
          </p:nvSpPr>
          <p:spPr>
            <a:xfrm>
              <a:off x="6258185" y="4857226"/>
              <a:ext cx="45719" cy="7609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AA4DAE3D-202B-4A79-93C5-1CF1465F71C5}"/>
                </a:ext>
              </a:extLst>
            </p:cNvPr>
            <p:cNvSpPr/>
            <p:nvPr/>
          </p:nvSpPr>
          <p:spPr>
            <a:xfrm>
              <a:off x="6316603" y="4857225"/>
              <a:ext cx="559379" cy="248175"/>
            </a:xfrm>
            <a:prstGeom prst="homePlate">
              <a:avLst/>
            </a:prstGeom>
            <a:solidFill>
              <a:srgbClr val="214867"/>
            </a:solidFill>
            <a:ln>
              <a:noFill/>
            </a:ln>
            <a:effectLst>
              <a:outerShdw dist="12700" dir="10800000" algn="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아임크리수진 OTF" panose="00000500000000000000" pitchFamily="50" charset="-127"/>
                  <a:ea typeface="아임크리수진 OTF" panose="00000500000000000000" pitchFamily="50" charset="-127"/>
                </a:rPr>
                <a:t>2</a:t>
              </a:r>
              <a:endParaRPr lang="ko-KR" altLang="en-US" sz="1050" b="1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97404B-044C-425E-81E0-7DD6648AA05F}"/>
              </a:ext>
            </a:extLst>
          </p:cNvPr>
          <p:cNvGrpSpPr/>
          <p:nvPr/>
        </p:nvGrpSpPr>
        <p:grpSpPr>
          <a:xfrm>
            <a:off x="6335820" y="2056503"/>
            <a:ext cx="617797" cy="760995"/>
            <a:chOff x="6258185" y="4857225"/>
            <a:chExt cx="617797" cy="7609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EB791C-E12A-488B-8E8C-D2DEA07ED26F}"/>
                </a:ext>
              </a:extLst>
            </p:cNvPr>
            <p:cNvSpPr/>
            <p:nvPr/>
          </p:nvSpPr>
          <p:spPr>
            <a:xfrm>
              <a:off x="6258185" y="4857226"/>
              <a:ext cx="45719" cy="7609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8DA058AE-B730-4D4A-BDFF-4118A58835B7}"/>
                </a:ext>
              </a:extLst>
            </p:cNvPr>
            <p:cNvSpPr/>
            <p:nvPr/>
          </p:nvSpPr>
          <p:spPr>
            <a:xfrm>
              <a:off x="6316603" y="4857225"/>
              <a:ext cx="559379" cy="248175"/>
            </a:xfrm>
            <a:prstGeom prst="homePlate">
              <a:avLst/>
            </a:prstGeom>
            <a:solidFill>
              <a:srgbClr val="214867"/>
            </a:solidFill>
            <a:ln>
              <a:noFill/>
            </a:ln>
            <a:effectLst>
              <a:outerShdw dist="12700" dir="10800000" algn="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아임크리수진 OTF" panose="00000500000000000000" pitchFamily="50" charset="-127"/>
                  <a:ea typeface="아임크리수진 OTF" panose="00000500000000000000" pitchFamily="50" charset="-127"/>
                </a:rPr>
                <a:t>1</a:t>
              </a:r>
              <a:endParaRPr lang="ko-KR" altLang="en-US" sz="1050" b="1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2682E8-789B-4637-8605-34B45A641EC9}"/>
              </a:ext>
            </a:extLst>
          </p:cNvPr>
          <p:cNvSpPr/>
          <p:nvPr/>
        </p:nvSpPr>
        <p:spPr>
          <a:xfrm>
            <a:off x="7726882" y="3979279"/>
            <a:ext cx="2622734" cy="1207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DIRECTION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실시간 시각화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어플 및 웹사이트 구현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509DD7-3CFA-4013-9C60-21DBAD5BAB73}"/>
              </a:ext>
            </a:extLst>
          </p:cNvPr>
          <p:cNvSpPr/>
          <p:nvPr/>
        </p:nvSpPr>
        <p:spPr>
          <a:xfrm>
            <a:off x="7214263" y="1869094"/>
            <a:ext cx="3089633" cy="837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REVIEW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설명 및 지난 발표 리뷰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A3006D-068A-4935-849F-9C13A99CC285}"/>
              </a:ext>
            </a:extLst>
          </p:cNvPr>
          <p:cNvSpPr/>
          <p:nvPr/>
        </p:nvSpPr>
        <p:spPr>
          <a:xfrm>
            <a:off x="1650999" y="3143371"/>
            <a:ext cx="2821818" cy="157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PROGRESS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사용자 맞춤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지수 설정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기타 학습 공간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예측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시각화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A72BC6-A6CA-4EEA-980F-E76204A4E2A0}"/>
              </a:ext>
            </a:extLst>
          </p:cNvPr>
          <p:cNvGrpSpPr/>
          <p:nvPr/>
        </p:nvGrpSpPr>
        <p:grpSpPr>
          <a:xfrm>
            <a:off x="7068269" y="4162936"/>
            <a:ext cx="617797" cy="760995"/>
            <a:chOff x="6258185" y="4857225"/>
            <a:chExt cx="617797" cy="76099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428947-4A44-48D6-B5F6-1F0BEE53C8F9}"/>
                </a:ext>
              </a:extLst>
            </p:cNvPr>
            <p:cNvSpPr/>
            <p:nvPr/>
          </p:nvSpPr>
          <p:spPr>
            <a:xfrm>
              <a:off x="6258185" y="4857226"/>
              <a:ext cx="45719" cy="7609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48" name="화살표: 오각형 47">
              <a:extLst>
                <a:ext uri="{FF2B5EF4-FFF2-40B4-BE49-F238E27FC236}">
                  <a16:creationId xmlns:a16="http://schemas.microsoft.com/office/drawing/2014/main" id="{8A5D8DCB-57BF-432D-B3AB-588085FB9BD3}"/>
                </a:ext>
              </a:extLst>
            </p:cNvPr>
            <p:cNvSpPr/>
            <p:nvPr/>
          </p:nvSpPr>
          <p:spPr>
            <a:xfrm>
              <a:off x="6316603" y="4857225"/>
              <a:ext cx="559379" cy="248175"/>
            </a:xfrm>
            <a:prstGeom prst="homePlate">
              <a:avLst/>
            </a:prstGeom>
            <a:solidFill>
              <a:srgbClr val="214867"/>
            </a:solidFill>
            <a:ln>
              <a:noFill/>
            </a:ln>
            <a:effectLst>
              <a:outerShdw dist="12700" dir="10800000" algn="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아임크리수진 OTF" panose="00000500000000000000" pitchFamily="50" charset="-127"/>
                  <a:ea typeface="아임크리수진 OTF" panose="00000500000000000000" pitchFamily="50" charset="-127"/>
                </a:rPr>
                <a:t>3</a:t>
              </a:r>
              <a:endParaRPr lang="ko-KR" altLang="en-US" sz="1050" b="1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859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4.LIMITATION</a:t>
            </a:r>
            <a:endParaRPr lang="en-US" altLang="ko-KR" sz="900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5148990-7C5D-4051-BC20-53276C5755A2}"/>
              </a:ext>
            </a:extLst>
          </p:cNvPr>
          <p:cNvSpPr/>
          <p:nvPr/>
        </p:nvSpPr>
        <p:spPr>
          <a:xfrm>
            <a:off x="645658" y="3576383"/>
            <a:ext cx="3218495" cy="2046212"/>
          </a:xfrm>
          <a:prstGeom prst="rect">
            <a:avLst/>
          </a:prstGeom>
          <a:solidFill>
            <a:srgbClr val="214867"/>
          </a:solidFill>
          <a:ln w="19050">
            <a:solidFill>
              <a:srgbClr val="214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52000"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Co2</a:t>
            </a:r>
            <a:r>
              <a:rPr lang="ko-KR" altLang="en-US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와 </a:t>
            </a:r>
            <a:r>
              <a:rPr lang="en-US" altLang="ko-KR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dust</a:t>
            </a:r>
            <a:r>
              <a:rPr lang="ko-KR" altLang="en-US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의 기타 학습 공간 </a:t>
            </a:r>
            <a:endParaRPr lang="en-US" altLang="ko-KR" sz="1400" dirty="0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실제 데이터 파악 불가능</a:t>
            </a:r>
            <a:endParaRPr lang="en-US" altLang="ko-KR" sz="1400" dirty="0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주변 공간의 평균치 이용</a:t>
            </a:r>
            <a:endParaRPr lang="ko-KR" altLang="en-US" sz="900" dirty="0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277CDF12-6097-40C4-9246-4008C1C568FA}"/>
              </a:ext>
            </a:extLst>
          </p:cNvPr>
          <p:cNvSpPr/>
          <p:nvPr/>
        </p:nvSpPr>
        <p:spPr>
          <a:xfrm>
            <a:off x="645658" y="2253263"/>
            <a:ext cx="3218495" cy="2046212"/>
          </a:xfrm>
          <a:prstGeom prst="snip2DiagRect">
            <a:avLst>
              <a:gd name="adj1" fmla="val 0"/>
              <a:gd name="adj2" fmla="val 35417"/>
            </a:avLst>
          </a:prstGeom>
          <a:solidFill>
            <a:schemeClr val="bg1"/>
          </a:solidFill>
          <a:ln w="19050">
            <a:solidFill>
              <a:srgbClr val="214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63604BA8-8613-4CD9-9F1B-BF8E67F5ACC7}"/>
              </a:ext>
            </a:extLst>
          </p:cNvPr>
          <p:cNvSpPr/>
          <p:nvPr/>
        </p:nvSpPr>
        <p:spPr>
          <a:xfrm rot="10800000">
            <a:off x="3124308" y="2253263"/>
            <a:ext cx="739844" cy="739844"/>
          </a:xfrm>
          <a:prstGeom prst="rtTriangle">
            <a:avLst/>
          </a:prstGeom>
          <a:solidFill>
            <a:srgbClr val="00B0F0"/>
          </a:solidFill>
          <a:ln w="19050">
            <a:solidFill>
              <a:srgbClr val="214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BE0B4-0A30-44EB-8DE2-608AC35DAEAD}"/>
              </a:ext>
            </a:extLst>
          </p:cNvPr>
          <p:cNvSpPr/>
          <p:nvPr/>
        </p:nvSpPr>
        <p:spPr>
          <a:xfrm>
            <a:off x="3508655" y="2233385"/>
            <a:ext cx="31771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5C4C040-8B74-4311-BADC-78041383721E}"/>
              </a:ext>
            </a:extLst>
          </p:cNvPr>
          <p:cNvSpPr/>
          <p:nvPr/>
        </p:nvSpPr>
        <p:spPr>
          <a:xfrm>
            <a:off x="4379458" y="3576383"/>
            <a:ext cx="3218495" cy="2046212"/>
          </a:xfrm>
          <a:prstGeom prst="rect">
            <a:avLst/>
          </a:prstGeom>
          <a:solidFill>
            <a:srgbClr val="214867"/>
          </a:solidFill>
          <a:ln w="19050">
            <a:solidFill>
              <a:srgbClr val="214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52000"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</a:t>
            </a:r>
            <a:r>
              <a:rPr lang="ko-KR" altLang="en-US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층 기타 학습 공간의</a:t>
            </a:r>
            <a:endParaRPr lang="en-US" altLang="ko-KR" sz="1400" dirty="0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주변 강의실 데이터의 부재</a:t>
            </a:r>
            <a:endParaRPr lang="en-US" altLang="ko-KR" sz="1400" dirty="0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 2</a:t>
            </a:r>
            <a:r>
              <a:rPr lang="ko-KR" altLang="en-US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층과 지하 </a:t>
            </a:r>
            <a:r>
              <a:rPr lang="en-US" altLang="ko-KR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층의 평균치 이용</a:t>
            </a:r>
            <a:endParaRPr lang="ko-KR" altLang="en-US" sz="900" dirty="0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51" name="사각형: 잘린 대각선 방향 모서리 50">
            <a:extLst>
              <a:ext uri="{FF2B5EF4-FFF2-40B4-BE49-F238E27FC236}">
                <a16:creationId xmlns:a16="http://schemas.microsoft.com/office/drawing/2014/main" id="{5ABB6F8B-D3EC-4971-97F3-CDB3542910AA}"/>
              </a:ext>
            </a:extLst>
          </p:cNvPr>
          <p:cNvSpPr/>
          <p:nvPr/>
        </p:nvSpPr>
        <p:spPr>
          <a:xfrm>
            <a:off x="4379458" y="2253263"/>
            <a:ext cx="3218495" cy="2046212"/>
          </a:xfrm>
          <a:prstGeom prst="snip2DiagRect">
            <a:avLst>
              <a:gd name="adj1" fmla="val 0"/>
              <a:gd name="adj2" fmla="val 35417"/>
            </a:avLst>
          </a:prstGeom>
          <a:solidFill>
            <a:schemeClr val="bg1"/>
          </a:solidFill>
          <a:ln w="19050">
            <a:solidFill>
              <a:srgbClr val="214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직각 삼각형 51">
            <a:extLst>
              <a:ext uri="{FF2B5EF4-FFF2-40B4-BE49-F238E27FC236}">
                <a16:creationId xmlns:a16="http://schemas.microsoft.com/office/drawing/2014/main" id="{C5FE2A6D-F193-47C4-A2B0-100BC25BCC4F}"/>
              </a:ext>
            </a:extLst>
          </p:cNvPr>
          <p:cNvSpPr/>
          <p:nvPr/>
        </p:nvSpPr>
        <p:spPr>
          <a:xfrm rot="10800000">
            <a:off x="6858108" y="2253263"/>
            <a:ext cx="739844" cy="739844"/>
          </a:xfrm>
          <a:prstGeom prst="rtTriangle">
            <a:avLst/>
          </a:prstGeom>
          <a:solidFill>
            <a:srgbClr val="00B0F0"/>
          </a:solidFill>
          <a:ln w="19050">
            <a:solidFill>
              <a:srgbClr val="214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071E5F-FB2C-4F4F-8828-1DA0DE0473CC}"/>
              </a:ext>
            </a:extLst>
          </p:cNvPr>
          <p:cNvSpPr/>
          <p:nvPr/>
        </p:nvSpPr>
        <p:spPr>
          <a:xfrm>
            <a:off x="7242455" y="2233385"/>
            <a:ext cx="31771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EBC1EA-C7E8-4A27-9406-CB1EB0B2B9DC}"/>
              </a:ext>
            </a:extLst>
          </p:cNvPr>
          <p:cNvSpPr/>
          <p:nvPr/>
        </p:nvSpPr>
        <p:spPr>
          <a:xfrm>
            <a:off x="8113258" y="3576383"/>
            <a:ext cx="3433084" cy="2046212"/>
          </a:xfrm>
          <a:prstGeom prst="rect">
            <a:avLst/>
          </a:prstGeom>
          <a:solidFill>
            <a:srgbClr val="214867"/>
          </a:solidFill>
          <a:ln w="19050">
            <a:solidFill>
              <a:srgbClr val="214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52000"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3. </a:t>
            </a:r>
            <a:r>
              <a:rPr lang="ko-KR" altLang="en-US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지하 </a:t>
            </a:r>
            <a:r>
              <a:rPr lang="ko-KR" altLang="en-US" sz="1400" dirty="0" err="1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스터디룸</a:t>
            </a:r>
            <a:r>
              <a:rPr lang="en-US" altLang="ko-KR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(B101/B111/B112)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센서 부재</a:t>
            </a:r>
            <a:endParaRPr lang="en-US" altLang="ko-KR" sz="1400" dirty="0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기타 학습 공간과 동일 알고리즘으로 예측</a:t>
            </a:r>
            <a:endParaRPr lang="en-US" altLang="ko-KR" sz="1400" dirty="0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55" name="사각형: 잘린 대각선 방향 모서리 54">
            <a:extLst>
              <a:ext uri="{FF2B5EF4-FFF2-40B4-BE49-F238E27FC236}">
                <a16:creationId xmlns:a16="http://schemas.microsoft.com/office/drawing/2014/main" id="{0198FCAA-782A-4AED-96F0-71BF312AE286}"/>
              </a:ext>
            </a:extLst>
          </p:cNvPr>
          <p:cNvSpPr/>
          <p:nvPr/>
        </p:nvSpPr>
        <p:spPr>
          <a:xfrm>
            <a:off x="8113258" y="2253263"/>
            <a:ext cx="3433084" cy="2046212"/>
          </a:xfrm>
          <a:prstGeom prst="snip2DiagRect">
            <a:avLst>
              <a:gd name="adj1" fmla="val 0"/>
              <a:gd name="adj2" fmla="val 35417"/>
            </a:avLst>
          </a:prstGeom>
          <a:solidFill>
            <a:schemeClr val="bg1"/>
          </a:solidFill>
          <a:ln w="19050">
            <a:solidFill>
              <a:srgbClr val="214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2720C778-F027-453E-BA84-9AAF4BBC6C38}"/>
              </a:ext>
            </a:extLst>
          </p:cNvPr>
          <p:cNvSpPr/>
          <p:nvPr/>
        </p:nvSpPr>
        <p:spPr>
          <a:xfrm rot="10800000">
            <a:off x="10804877" y="2253263"/>
            <a:ext cx="739844" cy="739844"/>
          </a:xfrm>
          <a:prstGeom prst="rtTriangle">
            <a:avLst/>
          </a:prstGeom>
          <a:solidFill>
            <a:srgbClr val="00B0F0"/>
          </a:solidFill>
          <a:ln w="19050">
            <a:solidFill>
              <a:srgbClr val="214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F9D54AE-C38C-4678-B23A-4191D68A55E5}"/>
              </a:ext>
            </a:extLst>
          </p:cNvPr>
          <p:cNvSpPr/>
          <p:nvPr/>
        </p:nvSpPr>
        <p:spPr>
          <a:xfrm>
            <a:off x="11225599" y="2230280"/>
            <a:ext cx="31771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pic>
        <p:nvPicPr>
          <p:cNvPr id="18" name="Picture 2" descr="Co2 - Free industry icons">
            <a:extLst>
              <a:ext uri="{FF2B5EF4-FFF2-40B4-BE49-F238E27FC236}">
                <a16:creationId xmlns:a16="http://schemas.microsoft.com/office/drawing/2014/main" id="{0BF9BCF5-49A0-4009-BF68-742361ED0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52" y="2478929"/>
            <a:ext cx="1028355" cy="10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Dirt, dirty, dust icon">
            <a:extLst>
              <a:ext uri="{FF2B5EF4-FFF2-40B4-BE49-F238E27FC236}">
                <a16:creationId xmlns:a16="http://schemas.microsoft.com/office/drawing/2014/main" id="{D54C8772-449E-4FF5-BBD8-9B92F98CA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241" y="3111363"/>
            <a:ext cx="1239419" cy="10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닫기">
            <a:extLst>
              <a:ext uri="{FF2B5EF4-FFF2-40B4-BE49-F238E27FC236}">
                <a16:creationId xmlns:a16="http://schemas.microsoft.com/office/drawing/2014/main" id="{752A67F2-109B-4C6E-BB1B-AFA4C76A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4892" y="2584504"/>
            <a:ext cx="1518739" cy="1518739"/>
          </a:xfrm>
          <a:prstGeom prst="rect">
            <a:avLst/>
          </a:prstGeom>
        </p:spPr>
      </p:pic>
      <p:pic>
        <p:nvPicPr>
          <p:cNvPr id="8" name="그래픽 7" descr="문서">
            <a:extLst>
              <a:ext uri="{FF2B5EF4-FFF2-40B4-BE49-F238E27FC236}">
                <a16:creationId xmlns:a16="http://schemas.microsoft.com/office/drawing/2014/main" id="{AE98A906-A8CA-4976-90AB-9CE0A1764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0669" y="2655015"/>
            <a:ext cx="1377715" cy="1377715"/>
          </a:xfrm>
          <a:prstGeom prst="rect">
            <a:avLst/>
          </a:prstGeom>
        </p:spPr>
      </p:pic>
      <p:pic>
        <p:nvPicPr>
          <p:cNvPr id="24" name="그래픽 23" descr="닫기">
            <a:extLst>
              <a:ext uri="{FF2B5EF4-FFF2-40B4-BE49-F238E27FC236}">
                <a16:creationId xmlns:a16="http://schemas.microsoft.com/office/drawing/2014/main" id="{4C66E615-C119-4B95-A7C4-44D4356C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3576" y="2541749"/>
            <a:ext cx="1518739" cy="1518739"/>
          </a:xfrm>
          <a:prstGeom prst="rect">
            <a:avLst/>
          </a:prstGeom>
        </p:spPr>
      </p:pic>
      <p:pic>
        <p:nvPicPr>
          <p:cNvPr id="10" name="그래픽 9" descr="사이렌">
            <a:extLst>
              <a:ext uri="{FF2B5EF4-FFF2-40B4-BE49-F238E27FC236}">
                <a16:creationId xmlns:a16="http://schemas.microsoft.com/office/drawing/2014/main" id="{1C96EEC0-369A-46F7-B16D-3372A2BECC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5126" y="2541749"/>
            <a:ext cx="1451600" cy="1451600"/>
          </a:xfrm>
          <a:prstGeom prst="rect">
            <a:avLst/>
          </a:prstGeom>
        </p:spPr>
      </p:pic>
      <p:pic>
        <p:nvPicPr>
          <p:cNvPr id="27" name="그래픽 26" descr="닫기">
            <a:extLst>
              <a:ext uri="{FF2B5EF4-FFF2-40B4-BE49-F238E27FC236}">
                <a16:creationId xmlns:a16="http://schemas.microsoft.com/office/drawing/2014/main" id="{0CAFD23C-6EEB-4B14-B624-DF2274877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1556" y="2577623"/>
            <a:ext cx="1518739" cy="151873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40E01E-6677-4008-8AF6-162ED9021C37}"/>
              </a:ext>
            </a:extLst>
          </p:cNvPr>
          <p:cNvSpPr/>
          <p:nvPr/>
        </p:nvSpPr>
        <p:spPr>
          <a:xfrm>
            <a:off x="4441205" y="681833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스마트 캠퍼스 데이터톤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80BA39-0206-484D-AB23-13F0D76E420B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4. LIMITATION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591A85-9C3A-46C5-AE45-6F00820FB5A1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FB83F27F-BAD4-4A42-AE06-F3AACFDA86FC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DC53940E-B27B-4F68-888D-D7F23F9043FF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86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8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19935" y="2854592"/>
            <a:ext cx="4236842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감사합니다</a:t>
            </a:r>
            <a:r>
              <a:rPr lang="en-US" altLang="ko-KR" sz="3600" b="1" dirty="0">
                <a:solidFill>
                  <a:schemeClr val="bg1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09DD9BD-C723-4BDF-B1D6-E10EDB83042B}"/>
              </a:ext>
            </a:extLst>
          </p:cNvPr>
          <p:cNvCxnSpPr>
            <a:cxnSpLocks/>
          </p:cNvCxnSpPr>
          <p:nvPr/>
        </p:nvCxnSpPr>
        <p:spPr>
          <a:xfrm>
            <a:off x="4760349" y="3698028"/>
            <a:ext cx="2524371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616E3A-8FC0-4931-91FC-80471C99134F}"/>
              </a:ext>
            </a:extLst>
          </p:cNvPr>
          <p:cNvSpPr/>
          <p:nvPr/>
        </p:nvSpPr>
        <p:spPr>
          <a:xfrm>
            <a:off x="2632486" y="6243453"/>
            <a:ext cx="9348789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>
                <a:solidFill>
                  <a:schemeClr val="bg1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KU</a:t>
            </a:r>
            <a:r>
              <a:rPr lang="ko-KR" altLang="en-US" kern="0" dirty="0">
                <a:solidFill>
                  <a:schemeClr val="bg1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스마트 캠퍼스 데이터톤 </a:t>
            </a:r>
            <a:r>
              <a:rPr lang="en-US" altLang="ko-KR" kern="0" dirty="0">
                <a:solidFill>
                  <a:schemeClr val="bg1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| 9</a:t>
            </a:r>
            <a:r>
              <a:rPr lang="ko-KR" altLang="en-US" kern="0" dirty="0">
                <a:solidFill>
                  <a:schemeClr val="bg1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조 </a:t>
            </a:r>
            <a:r>
              <a:rPr lang="en-US" altLang="ko-KR" kern="0" dirty="0">
                <a:solidFill>
                  <a:schemeClr val="bg1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| SK </a:t>
            </a:r>
            <a:r>
              <a:rPr lang="ko-KR" altLang="en-US" kern="0" dirty="0">
                <a:solidFill>
                  <a:schemeClr val="bg1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미래관 </a:t>
            </a:r>
            <a:r>
              <a:rPr lang="en-US" altLang="ko-KR" kern="0" dirty="0">
                <a:solidFill>
                  <a:schemeClr val="bg1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 </a:t>
            </a:r>
            <a:r>
              <a:rPr lang="ko-KR" altLang="en-US" kern="0" dirty="0">
                <a:solidFill>
                  <a:schemeClr val="bg1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분석 및 시각화</a:t>
            </a:r>
            <a:endParaRPr lang="en-US" altLang="ko-KR" kern="0" dirty="0">
              <a:solidFill>
                <a:schemeClr val="bg1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11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1. REVIEW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0DAD14-C379-443D-859C-145223480001}"/>
              </a:ext>
            </a:extLst>
          </p:cNvPr>
          <p:cNvSpPr txBox="1"/>
          <p:nvPr/>
        </p:nvSpPr>
        <p:spPr>
          <a:xfrm>
            <a:off x="4508608" y="2021788"/>
            <a:ext cx="320151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06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SSS </a:t>
            </a:r>
            <a:r>
              <a:rPr lang="ko-KR" altLang="en-US" sz="6000" b="1" dirty="0">
                <a:solidFill>
                  <a:srgbClr val="00206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</a:t>
            </a:r>
            <a:endParaRPr lang="en-US" altLang="ko-KR" sz="6000" b="1" dirty="0">
              <a:solidFill>
                <a:srgbClr val="00206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2113F9-AC8A-463B-B024-FE7EFDD693B6}"/>
              </a:ext>
            </a:extLst>
          </p:cNvPr>
          <p:cNvCxnSpPr>
            <a:cxnSpLocks/>
          </p:cNvCxnSpPr>
          <p:nvPr/>
        </p:nvCxnSpPr>
        <p:spPr>
          <a:xfrm flipH="1" flipV="1">
            <a:off x="3315303" y="2131113"/>
            <a:ext cx="1073889" cy="401374"/>
          </a:xfrm>
          <a:prstGeom prst="straightConnector1">
            <a:avLst/>
          </a:prstGeom>
          <a:ln>
            <a:solidFill>
              <a:srgbClr val="2148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7BCCD9E-1CB1-413C-AB21-624B9428ACBC}"/>
              </a:ext>
            </a:extLst>
          </p:cNvPr>
          <p:cNvCxnSpPr>
            <a:cxnSpLocks/>
          </p:cNvCxnSpPr>
          <p:nvPr/>
        </p:nvCxnSpPr>
        <p:spPr>
          <a:xfrm flipH="1">
            <a:off x="3346102" y="2835659"/>
            <a:ext cx="1037561" cy="487680"/>
          </a:xfrm>
          <a:prstGeom prst="straightConnector1">
            <a:avLst/>
          </a:prstGeom>
          <a:ln>
            <a:solidFill>
              <a:srgbClr val="2148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39A052C-6316-4314-A2C3-8C4C128BDD3F}"/>
              </a:ext>
            </a:extLst>
          </p:cNvPr>
          <p:cNvCxnSpPr>
            <a:cxnSpLocks/>
          </p:cNvCxnSpPr>
          <p:nvPr/>
        </p:nvCxnSpPr>
        <p:spPr>
          <a:xfrm flipV="1">
            <a:off x="7710125" y="2097613"/>
            <a:ext cx="1151773" cy="415536"/>
          </a:xfrm>
          <a:prstGeom prst="straightConnector1">
            <a:avLst/>
          </a:prstGeom>
          <a:ln>
            <a:solidFill>
              <a:srgbClr val="2148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C80ADCC-E148-4DEC-9BC7-82FAD925AF91}"/>
              </a:ext>
            </a:extLst>
          </p:cNvPr>
          <p:cNvCxnSpPr>
            <a:cxnSpLocks/>
          </p:cNvCxnSpPr>
          <p:nvPr/>
        </p:nvCxnSpPr>
        <p:spPr>
          <a:xfrm>
            <a:off x="7715744" y="2829776"/>
            <a:ext cx="1129444" cy="449186"/>
          </a:xfrm>
          <a:prstGeom prst="straightConnector1">
            <a:avLst/>
          </a:prstGeom>
          <a:ln>
            <a:solidFill>
              <a:srgbClr val="2148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 descr="온도계">
            <a:extLst>
              <a:ext uri="{FF2B5EF4-FFF2-40B4-BE49-F238E27FC236}">
                <a16:creationId xmlns:a16="http://schemas.microsoft.com/office/drawing/2014/main" id="{24B293C6-CAE0-4512-9639-6B364D899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2625" y="1480467"/>
            <a:ext cx="1199890" cy="1199890"/>
          </a:xfrm>
          <a:prstGeom prst="rect">
            <a:avLst/>
          </a:prstGeom>
        </p:spPr>
      </p:pic>
      <p:pic>
        <p:nvPicPr>
          <p:cNvPr id="29" name="그래픽 28" descr="물">
            <a:extLst>
              <a:ext uri="{FF2B5EF4-FFF2-40B4-BE49-F238E27FC236}">
                <a16:creationId xmlns:a16="http://schemas.microsoft.com/office/drawing/2014/main" id="{3C936E28-6761-4FAD-B341-390AB8446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6032" y="1549811"/>
            <a:ext cx="1071395" cy="1071395"/>
          </a:xfrm>
          <a:prstGeom prst="rect">
            <a:avLst/>
          </a:prstGeom>
        </p:spPr>
      </p:pic>
      <p:pic>
        <p:nvPicPr>
          <p:cNvPr id="1026" name="Picture 2" descr="Co2 - Free industry icons">
            <a:extLst>
              <a:ext uri="{FF2B5EF4-FFF2-40B4-BE49-F238E27FC236}">
                <a16:creationId xmlns:a16="http://schemas.microsoft.com/office/drawing/2014/main" id="{13FFD471-5FE8-4654-88B3-D41BFEEE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427" y="2711529"/>
            <a:ext cx="1395361" cy="13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rt, dirty, dust icon">
            <a:extLst>
              <a:ext uri="{FF2B5EF4-FFF2-40B4-BE49-F238E27FC236}">
                <a16:creationId xmlns:a16="http://schemas.microsoft.com/office/drawing/2014/main" id="{DE6CE87B-B4B6-4FB0-8A40-48AC887F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945" y="2752426"/>
            <a:ext cx="1557975" cy="12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E4733D-6CE4-4DC6-91D9-A1A81A7B9CC0}"/>
              </a:ext>
            </a:extLst>
          </p:cNvPr>
          <p:cNvSpPr txBox="1"/>
          <p:nvPr/>
        </p:nvSpPr>
        <p:spPr>
          <a:xfrm>
            <a:off x="1566678" y="4944789"/>
            <a:ext cx="1001064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SSS(Sustainable Study Space) </a:t>
            </a:r>
            <a:r>
              <a:rPr lang="ko-KR" altLang="en-US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지수란</a:t>
            </a:r>
            <a:r>
              <a:rPr lang="en-US" altLang="ko-KR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9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SK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미래관 내 단위시간 별 온도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습도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co2,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먼지의 측정치를 각각의 알고리즘에 대입하여 점수화</a:t>
            </a: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1~5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점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공부하기에 좋은 환경일 수록 높은 점수</a:t>
            </a:r>
            <a:endParaRPr lang="en-US" altLang="ko-KR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실시간으로 캐럴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</a:t>
            </a:r>
            <a:r>
              <a:rPr lang="ko-KR" altLang="en-US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스터디룸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그리고 기타 학습 공간 환경에 대한 </a:t>
            </a:r>
            <a:r>
              <a:rPr lang="en-US" altLang="ko-KR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산출 및 시각화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5ABDA0-5E06-4892-A869-A23A30CED62E}"/>
              </a:ext>
            </a:extLst>
          </p:cNvPr>
          <p:cNvSpPr/>
          <p:nvPr/>
        </p:nvSpPr>
        <p:spPr>
          <a:xfrm>
            <a:off x="4604581" y="2937986"/>
            <a:ext cx="3228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(Sustainable Study Space)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F89A6A-A70C-4E98-9750-E365358DA821}"/>
              </a:ext>
            </a:extLst>
          </p:cNvPr>
          <p:cNvSpPr/>
          <p:nvPr/>
        </p:nvSpPr>
        <p:spPr>
          <a:xfrm>
            <a:off x="1687947" y="4357373"/>
            <a:ext cx="8944493" cy="449049"/>
          </a:xfrm>
          <a:prstGeom prst="rect">
            <a:avLst/>
          </a:prstGeom>
          <a:noFill/>
          <a:ln w="41275" cap="flat" cmpd="sng" algn="ctr">
            <a:solidFill>
              <a:srgbClr val="21486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89AE9E-EE59-46F1-8E9C-90FA9A96DC52}"/>
              </a:ext>
            </a:extLst>
          </p:cNvPr>
          <p:cNvSpPr txBox="1"/>
          <p:nvPr/>
        </p:nvSpPr>
        <p:spPr>
          <a:xfrm>
            <a:off x="1687947" y="4305456"/>
            <a:ext cx="10010644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2060"/>
                </a:solidFill>
                <a:effectLst/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GOAL: SK</a:t>
            </a:r>
            <a:r>
              <a:rPr lang="ko-KR" altLang="en-US" sz="1800" kern="0" spc="0" dirty="0">
                <a:solidFill>
                  <a:srgbClr val="002060"/>
                </a:solidFill>
                <a:effectLst/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미래관의 지속 가능한 학습 공간 사용을 위하여 ‘학습 환경 지수’</a:t>
            </a:r>
            <a:r>
              <a:rPr lang="ko-KR" altLang="en-US" sz="500" kern="0" spc="0" dirty="0">
                <a:solidFill>
                  <a:srgbClr val="002060"/>
                </a:solidFill>
                <a:effectLst/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</a:t>
            </a:r>
            <a:r>
              <a:rPr lang="ko-KR" altLang="en-US" sz="1800" kern="0" spc="0" dirty="0">
                <a:solidFill>
                  <a:srgbClr val="002060"/>
                </a:solidFill>
                <a:effectLst/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를 개발 및 시각화</a:t>
            </a:r>
          </a:p>
        </p:txBody>
      </p:sp>
    </p:spTree>
    <p:extLst>
      <p:ext uri="{BB962C8B-B14F-4D97-AF65-F5344CB8AC3E}">
        <p14:creationId xmlns:p14="http://schemas.microsoft.com/office/powerpoint/2010/main" val="235321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1.REVIEW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15A0C4-2FD7-47FC-B2C0-A17D8D1A1671}"/>
              </a:ext>
            </a:extLst>
          </p:cNvPr>
          <p:cNvSpPr txBox="1"/>
          <p:nvPr/>
        </p:nvSpPr>
        <p:spPr>
          <a:xfrm>
            <a:off x="579119" y="1828799"/>
            <a:ext cx="4867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지난 활동 요약</a:t>
            </a:r>
            <a:r>
              <a:rPr lang="en-US" altLang="ko-KR" sz="20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CFE61-6946-41DE-8F69-2116F0C2064E}"/>
              </a:ext>
            </a:extLst>
          </p:cNvPr>
          <p:cNvSpPr txBox="1"/>
          <p:nvPr/>
        </p:nvSpPr>
        <p:spPr>
          <a:xfrm>
            <a:off x="3527237" y="3429000"/>
            <a:ext cx="9448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SK </a:t>
            </a:r>
            <a:r>
              <a:rPr lang="ko-KR" altLang="en-US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미래관 </a:t>
            </a:r>
            <a:r>
              <a:rPr lang="en-US" altLang="ko-KR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IOT </a:t>
            </a:r>
            <a:r>
              <a:rPr lang="ko-KR" altLang="en-US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센서 </a:t>
            </a:r>
            <a:r>
              <a:rPr lang="ko-KR" altLang="en-US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데이터 </a:t>
            </a:r>
            <a:r>
              <a:rPr lang="ko-KR" altLang="en-US" sz="2400" dirty="0" err="1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전처리</a:t>
            </a:r>
            <a:endParaRPr lang="en-US" altLang="ko-KR" sz="2400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endParaRPr lang="en-US" altLang="ko-KR" sz="24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개발을 위한 학습환경 관련 </a:t>
            </a:r>
            <a:r>
              <a:rPr lang="ko-KR" altLang="en-US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논문 정독</a:t>
            </a:r>
            <a:endParaRPr lang="en-US" altLang="ko-KR" sz="2400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endParaRPr lang="en-US" altLang="ko-KR" sz="24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미세먼지</a:t>
            </a:r>
            <a:r>
              <a:rPr lang="en-US" altLang="ko-KR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  <a:r>
              <a:rPr lang="ko-KR" altLang="en-US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이산화탄소 변수에 대한 </a:t>
            </a:r>
            <a:r>
              <a:rPr lang="ko-KR" altLang="en-US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점수화 알고리즘 구축</a:t>
            </a:r>
            <a:endParaRPr lang="en-US" altLang="ko-KR" sz="2000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pic>
        <p:nvPicPr>
          <p:cNvPr id="7" name="그래픽 6" descr="강사">
            <a:extLst>
              <a:ext uri="{FF2B5EF4-FFF2-40B4-BE49-F238E27FC236}">
                <a16:creationId xmlns:a16="http://schemas.microsoft.com/office/drawing/2014/main" id="{18C24078-095E-49E1-AC26-D60AFB23F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53" y="2756793"/>
            <a:ext cx="3375267" cy="3375267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2C3DDE1-E76C-48DE-8346-504065BFACFC}"/>
              </a:ext>
            </a:extLst>
          </p:cNvPr>
          <p:cNvCxnSpPr>
            <a:cxnSpLocks/>
          </p:cNvCxnSpPr>
          <p:nvPr/>
        </p:nvCxnSpPr>
        <p:spPr>
          <a:xfrm>
            <a:off x="629920" y="2388875"/>
            <a:ext cx="259080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1E8F85-62B6-4E01-A833-2C6D940BBF0A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1. REVIEW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55373C-5F28-4FE4-B35E-E45033E858E3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B177020F-F814-4D65-9F12-CCC35587F345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140679D5-541E-4745-A4B8-587EE52409AE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79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427BE-CFBE-4114-AA28-2E37B7E70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20" y="2747175"/>
            <a:ext cx="10652761" cy="313080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개인에 따라 온도</a:t>
            </a:r>
            <a:r>
              <a:rPr lang="en-US" altLang="ko-KR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/</a:t>
            </a:r>
            <a:r>
              <a:rPr lang="ko-KR" altLang="en-US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습도</a:t>
            </a:r>
            <a:r>
              <a:rPr lang="en-US" altLang="ko-KR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/co2/</a:t>
            </a:r>
            <a:r>
              <a:rPr lang="ko-KR" altLang="en-US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먼지 중 민감한 요소가 다를 수 있음</a:t>
            </a:r>
            <a:endParaRPr lang="en-US" altLang="ko-KR" sz="24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앱 내 유저 인터페이스에서 </a:t>
            </a:r>
            <a:r>
              <a:rPr lang="ko-KR" altLang="en-US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사용자가 온도</a:t>
            </a:r>
            <a:r>
              <a:rPr lang="en-US" altLang="ko-KR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/</a:t>
            </a:r>
            <a:r>
              <a:rPr lang="ko-KR" altLang="en-US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습도</a:t>
            </a:r>
            <a:r>
              <a:rPr lang="en-US" altLang="ko-KR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/co2/</a:t>
            </a:r>
            <a:r>
              <a:rPr lang="ko-KR" altLang="en-US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먼지 중 중요한 요소를 선택</a:t>
            </a:r>
            <a:r>
              <a:rPr lang="ko-KR" altLang="en-US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하게 함</a:t>
            </a:r>
            <a:endParaRPr lang="en-US" altLang="ko-KR" sz="24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ko-KR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( </a:t>
            </a:r>
            <a:r>
              <a:rPr lang="ko-KR" altLang="en-US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복수 선택 </a:t>
            </a:r>
            <a:r>
              <a:rPr lang="en-US" altLang="ko-KR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/ </a:t>
            </a:r>
            <a:r>
              <a:rPr lang="ko-KR" altLang="en-US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선택 안함 가능 </a:t>
            </a:r>
            <a:r>
              <a:rPr lang="en-US" altLang="ko-KR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사용자의 입력에 따라 각 변수가 </a:t>
            </a:r>
            <a:r>
              <a:rPr lang="en-US" altLang="ko-KR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 </a:t>
            </a:r>
            <a:r>
              <a:rPr lang="ko-KR" altLang="en-US" sz="24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산출 과정에서 갖는 </a:t>
            </a:r>
            <a:r>
              <a:rPr lang="ko-KR" altLang="en-US" sz="24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가중치를 다르게 설정</a:t>
            </a:r>
            <a:endParaRPr lang="en-US" altLang="ko-KR" sz="2400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2102422-D2F9-4C49-B169-248FE431081C}"/>
              </a:ext>
            </a:extLst>
          </p:cNvPr>
          <p:cNvSpPr txBox="1"/>
          <p:nvPr/>
        </p:nvSpPr>
        <p:spPr>
          <a:xfrm>
            <a:off x="579119" y="1493519"/>
            <a:ext cx="4867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01.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사용자 맞춤화</a:t>
            </a:r>
            <a:r>
              <a:rPr lang="en-US" altLang="ko-KR" sz="20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D294DE-93D3-4B27-9F9F-AF1A26269E39}"/>
              </a:ext>
            </a:extLst>
          </p:cNvPr>
          <p:cNvCxnSpPr>
            <a:cxnSpLocks/>
          </p:cNvCxnSpPr>
          <p:nvPr/>
        </p:nvCxnSpPr>
        <p:spPr>
          <a:xfrm>
            <a:off x="680720" y="2053595"/>
            <a:ext cx="326136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FC0154-D5DF-4F2B-8433-32C9A958232D}"/>
              </a:ext>
            </a:extLst>
          </p:cNvPr>
          <p:cNvSpPr/>
          <p:nvPr/>
        </p:nvSpPr>
        <p:spPr>
          <a:xfrm>
            <a:off x="4441205" y="681833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스마트 캠퍼스 데이터톤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18A0A0-886F-4380-92EE-FC945FCEC977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8B0BEF-AF4F-4295-A779-A05B422007A6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17B07F66-9974-4923-8F97-E1A19166DCAA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35705D5E-3C88-41B4-A742-1F671E25DF39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926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427BE-CFBE-4114-AA28-2E37B7E70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00" y="2478882"/>
            <a:ext cx="5515659" cy="4351338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온도 변수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의 경우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  <a:r>
              <a:rPr lang="ko-KR" altLang="en-US" sz="18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사람과 계절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에 따라 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＇</a:t>
            </a:r>
            <a:r>
              <a:rPr lang="ko-KR" altLang="en-US" sz="18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시원함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＇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을 선호하는 경우와 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‘</a:t>
            </a:r>
            <a:r>
              <a:rPr lang="ko-KR" altLang="en-US" sz="18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따뜻함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’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을 선호하는 경우가 다름</a:t>
            </a:r>
            <a:endParaRPr lang="en-US" altLang="ko-KR" sz="18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따뜻한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시원한 강의실의 선호여부를 선택하게 함</a:t>
            </a:r>
            <a:endParaRPr lang="en-US" altLang="ko-KR" sz="1800" dirty="0">
              <a:latin typeface="아임크리수진 OTF" panose="00000500000000000000" pitchFamily="50" charset="-127"/>
              <a:ea typeface="아임크리수진 OTF" panose="00000500000000000000" pitchFamily="50" charset="-127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 이에 따라 </a:t>
            </a:r>
            <a:r>
              <a:rPr lang="ko-KR" altLang="en-US" sz="1800" dirty="0" err="1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정배점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(25/50/75/100),</a:t>
            </a:r>
          </a:p>
          <a:p>
            <a:pPr marL="0" indent="0">
              <a:buNone/>
            </a:pP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혹은 </a:t>
            </a:r>
            <a:r>
              <a:rPr lang="ko-KR" altLang="en-US" sz="1800" dirty="0" err="1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역배점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(100/75/50/25)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을 설정</a:t>
            </a:r>
            <a:endParaRPr lang="en-US" altLang="ko-KR" sz="1800" dirty="0">
              <a:latin typeface="아임크리수진 OTF" panose="00000500000000000000" pitchFamily="50" charset="-127"/>
              <a:ea typeface="아임크리수진 OTF" panose="00000500000000000000" pitchFamily="50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아임크리수진 OTF" panose="00000500000000000000" pitchFamily="50" charset="-127"/>
              <a:ea typeface="아임크리수진 OTF" panose="000005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계절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월별 </a:t>
            </a:r>
            <a:r>
              <a:rPr lang="ko-KR" altLang="en-US" sz="18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온도 편차가 크기 때문에 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모든 날에 대해  같은 분류 기준을 적용하기 어려움</a:t>
            </a:r>
            <a:endParaRPr lang="en-US" altLang="ko-KR" sz="1800" dirty="0">
              <a:latin typeface="아임크리수진 OTF" panose="00000500000000000000" pitchFamily="50" charset="-127"/>
              <a:ea typeface="아임크리수진 OTF" panose="00000500000000000000" pitchFamily="50" charset="-127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 전 날 측정된 온도 데이터의 분포를 사분위수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(Q4)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에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따라 네 구간으로 나누어 </a:t>
            </a:r>
            <a:r>
              <a:rPr lang="en-US" altLang="ko-KR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분류 기준 설정</a:t>
            </a:r>
            <a:endParaRPr lang="en-US" altLang="ko-KR" sz="1800" dirty="0">
              <a:latin typeface="아임크리수진 OTF" panose="00000500000000000000" pitchFamily="50" charset="-127"/>
              <a:ea typeface="아임크리수진 OTF" panose="00000500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BB4C01DF-8C44-4595-841B-11665215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201" y="2481739"/>
            <a:ext cx="5284639" cy="279845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03B483-8750-4F60-9F81-416E92B1F2E0}"/>
              </a:ext>
            </a:extLst>
          </p:cNvPr>
          <p:cNvSpPr txBox="1"/>
          <p:nvPr/>
        </p:nvSpPr>
        <p:spPr>
          <a:xfrm>
            <a:off x="7617233" y="5311069"/>
            <a:ext cx="389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온도 데이터 구간 분할의 예시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DE89D-2D55-4262-9D70-9EBB5631F81B}"/>
              </a:ext>
            </a:extLst>
          </p:cNvPr>
          <p:cNvSpPr/>
          <p:nvPr/>
        </p:nvSpPr>
        <p:spPr>
          <a:xfrm>
            <a:off x="4441205" y="681833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스마트 캠퍼스 데이터톤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4BCBA9-74D3-4B24-BD5E-7543B5CBFD65}"/>
              </a:ext>
            </a:extLst>
          </p:cNvPr>
          <p:cNvCxnSpPr>
            <a:cxnSpLocks/>
          </p:cNvCxnSpPr>
          <p:nvPr/>
        </p:nvCxnSpPr>
        <p:spPr>
          <a:xfrm>
            <a:off x="7627393" y="5629303"/>
            <a:ext cx="2572871" cy="0"/>
          </a:xfrm>
          <a:prstGeom prst="line">
            <a:avLst/>
          </a:prstGeom>
          <a:ln w="47625">
            <a:solidFill>
              <a:schemeClr val="accent1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7ABCBC-0D3F-4751-8248-1D8964A7DDD5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DEC0D4-D0FA-40AF-A392-70F23E21AC2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1A5E40C6-4EB1-435C-82D0-E41CA536A9E1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F6C07D67-750D-4B6E-BB0C-C82E9AA4DAA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E1C41FB-6680-452A-97E4-8114752486C4}"/>
              </a:ext>
            </a:extLst>
          </p:cNvPr>
          <p:cNvSpPr txBox="1"/>
          <p:nvPr/>
        </p:nvSpPr>
        <p:spPr>
          <a:xfrm>
            <a:off x="579119" y="1493519"/>
            <a:ext cx="4867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01.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사용자 맞춤화</a:t>
            </a:r>
            <a:r>
              <a:rPr lang="en-US" altLang="ko-KR" sz="20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F588280-1226-4E2B-8D64-6C8C549D12E4}"/>
              </a:ext>
            </a:extLst>
          </p:cNvPr>
          <p:cNvCxnSpPr>
            <a:cxnSpLocks/>
          </p:cNvCxnSpPr>
          <p:nvPr/>
        </p:nvCxnSpPr>
        <p:spPr>
          <a:xfrm>
            <a:off x="680720" y="2053595"/>
            <a:ext cx="326136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427BE-CFBE-4114-AA28-2E37B7E70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231" y="4732773"/>
            <a:ext cx="10373803" cy="158205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습도 변수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의 경우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개인의 선호 기준이 모호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하므로 좋음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/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나쁨의 </a:t>
            </a:r>
            <a:r>
              <a:rPr lang="en-US" altLang="ko-KR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binary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기준 채택</a:t>
            </a:r>
            <a:endParaRPr lang="en-US" altLang="ko-KR" sz="2000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저명한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‘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이상적인 실내 습도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＇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 기준에 따라 </a:t>
            </a:r>
            <a:r>
              <a:rPr lang="en-US" altLang="ko-KR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30-60%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를 쾌적한 습도라 판단</a:t>
            </a:r>
            <a:endParaRPr lang="en-US" altLang="ko-KR" sz="2000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이 외의 습도에 대해서는 쾌적하지 않다고 판단</a:t>
            </a: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미세먼지와 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co2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의 경우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낮을 수록 높은 점수를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부여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구간 분류는 한국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기상청의 기준에 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  <a:sym typeface="Wingdings" panose="05000000000000000000" pitchFamily="2" charset="2"/>
              </a:rPr>
              <a:t>따름</a:t>
            </a:r>
            <a:endParaRPr lang="en-US" altLang="ko-KR" sz="2000" dirty="0">
              <a:latin typeface="아임크리수진 OTF" panose="00000500000000000000" pitchFamily="50" charset="-127"/>
              <a:ea typeface="아임크리수진 OTF" panose="00000500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46DB2DF-AF23-493B-9C93-1CF678F4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1" y="2511891"/>
            <a:ext cx="9244821" cy="1582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A6BD57-2472-45A1-A1FF-B9B86FFD1173}"/>
              </a:ext>
            </a:extLst>
          </p:cNvPr>
          <p:cNvSpPr txBox="1"/>
          <p:nvPr/>
        </p:nvSpPr>
        <p:spPr>
          <a:xfrm>
            <a:off x="2493010" y="4093950"/>
            <a:ext cx="786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Exploration of the effects of classroom humidity levels on teachers’ respiratory symptoms (2016)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46B4C8-8E68-4F7C-B4E8-5C4F5E929725}"/>
              </a:ext>
            </a:extLst>
          </p:cNvPr>
          <p:cNvSpPr/>
          <p:nvPr/>
        </p:nvSpPr>
        <p:spPr>
          <a:xfrm>
            <a:off x="4441205" y="681833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스마트 캠퍼스 데이터톤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09486D-6084-400D-9067-EA314214FD06}"/>
              </a:ext>
            </a:extLst>
          </p:cNvPr>
          <p:cNvCxnSpPr>
            <a:cxnSpLocks/>
          </p:cNvCxnSpPr>
          <p:nvPr/>
        </p:nvCxnSpPr>
        <p:spPr>
          <a:xfrm>
            <a:off x="2370109" y="3385861"/>
            <a:ext cx="6550371" cy="0"/>
          </a:xfrm>
          <a:prstGeom prst="line">
            <a:avLst/>
          </a:prstGeom>
          <a:ln w="47625">
            <a:solidFill>
              <a:srgbClr val="0070C0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FC362B-270C-47FB-A0CE-23B1EBB15DE9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50749D-47FE-44C2-BA80-4EDA663BF72F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90862282-7547-4936-9659-9F6BE1FAF94C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82B10A15-85E9-43CA-AE4B-20010225F4E3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9832B4-5E74-4E50-A44A-209E9C588B4E}"/>
              </a:ext>
            </a:extLst>
          </p:cNvPr>
          <p:cNvSpPr txBox="1"/>
          <p:nvPr/>
        </p:nvSpPr>
        <p:spPr>
          <a:xfrm>
            <a:off x="579119" y="1493519"/>
            <a:ext cx="4867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01.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사용자 맞춤화</a:t>
            </a:r>
            <a:r>
              <a:rPr lang="en-US" altLang="ko-KR" sz="2000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b="1" i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938E25-F670-4814-9742-87609B711526}"/>
              </a:ext>
            </a:extLst>
          </p:cNvPr>
          <p:cNvCxnSpPr>
            <a:cxnSpLocks/>
          </p:cNvCxnSpPr>
          <p:nvPr/>
        </p:nvCxnSpPr>
        <p:spPr>
          <a:xfrm>
            <a:off x="680720" y="2053595"/>
            <a:ext cx="326136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5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33A7A9-68B6-4D2B-AB1C-77154F38C7EB}"/>
                  </a:ext>
                </a:extLst>
              </p:cNvPr>
              <p:cNvSpPr txBox="1"/>
              <p:nvPr/>
            </p:nvSpPr>
            <p:spPr>
              <a:xfrm>
                <a:off x="4303776" y="2450592"/>
                <a:ext cx="7202424" cy="4047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214867"/>
                    </a:solidFill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Q1.</a:t>
                </a:r>
                <a:r>
                  <a:rPr lang="ko-KR" altLang="en-US" sz="2000" dirty="0">
                    <a:solidFill>
                      <a:srgbClr val="214867"/>
                    </a:solidFill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강의실 선택에 있어서 중요하게 생각하는 요소를 골라주세요</a:t>
                </a:r>
                <a:r>
                  <a:rPr lang="en-US" altLang="ko-KR" sz="2000" dirty="0">
                    <a:solidFill>
                      <a:srgbClr val="214867"/>
                    </a:solidFill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온도</a:t>
                </a:r>
                <a:r>
                  <a:rPr lang="en-US" altLang="ko-KR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: </a:t>
                </a:r>
                <a:r>
                  <a:rPr lang="ko-KR" altLang="en-US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강의실 내 온도 </a:t>
                </a:r>
                <a:r>
                  <a:rPr lang="en-US" altLang="ko-KR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(</a:t>
                </a:r>
                <a:r>
                  <a:rPr lang="en-US" altLang="ko-KR" sz="160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°C</a:t>
                </a:r>
                <a:r>
                  <a:rPr lang="en-US" altLang="ko-KR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)</a:t>
                </a:r>
              </a:p>
              <a:p>
                <a:r>
                  <a:rPr lang="ko-KR" altLang="en-US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습도</a:t>
                </a:r>
                <a:r>
                  <a:rPr lang="en-US" altLang="ko-KR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: </a:t>
                </a:r>
                <a:r>
                  <a:rPr lang="ko-KR" altLang="en-US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강의실 내 습도 </a:t>
                </a:r>
                <a:r>
                  <a:rPr lang="en-US" altLang="ko-KR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(%)</a:t>
                </a:r>
              </a:p>
              <a:p>
                <a:r>
                  <a:rPr lang="ko-KR" altLang="en-US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먼지</a:t>
                </a:r>
                <a:r>
                  <a:rPr lang="en-US" altLang="ko-KR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: </a:t>
                </a:r>
                <a:r>
                  <a:rPr lang="ko-KR" altLang="en-US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강의실 내 미세먼지 수치 </a:t>
                </a:r>
                <a:r>
                  <a:rPr lang="en-US" altLang="ko-KR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(ppm)</a:t>
                </a:r>
              </a:p>
              <a:p>
                <a:r>
                  <a:rPr lang="en-US" altLang="ko-KR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co2: </a:t>
                </a:r>
                <a:r>
                  <a:rPr lang="ko-KR" altLang="en-US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강의실 내 </a:t>
                </a:r>
                <a:r>
                  <a:rPr lang="ko-KR" altLang="en-US" dirty="0" err="1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이산화탄소량</a:t>
                </a:r>
                <a:r>
                  <a:rPr lang="ko-KR" altLang="en-US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 </a:t>
                </a:r>
                <a:r>
                  <a:rPr lang="en-US" altLang="ko-KR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b="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sz="200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가중치와 관련한 질문</a:t>
                </a:r>
                <a:endParaRPr lang="en-US" altLang="ko-KR" sz="2000" dirty="0">
                  <a:latin typeface="아임크리수진 OTF" panose="00000500000000000000" pitchFamily="50" charset="-127"/>
                  <a:ea typeface="아임크리수진 OTF" panose="00000500000000000000" pitchFamily="50" charset="-127"/>
                  <a:sym typeface="Wingdings" panose="05000000000000000000" pitchFamily="2" charset="2"/>
                </a:endParaRPr>
              </a:p>
              <a:p>
                <a:endParaRPr lang="en-US" altLang="ko-KR" sz="2000" b="0" dirty="0">
                  <a:latin typeface="아임크리수진 OTF" panose="00000500000000000000" pitchFamily="50" charset="-127"/>
                  <a:ea typeface="아임크리수진 OTF" panose="00000500000000000000" pitchFamily="50" charset="-127"/>
                  <a:sym typeface="Wingdings" panose="05000000000000000000" pitchFamily="2" charset="2"/>
                </a:endParaRPr>
              </a:p>
              <a:p>
                <a:r>
                  <a:rPr lang="en-US" altLang="ko-KR" sz="2000" b="0" dirty="0">
                    <a:solidFill>
                      <a:srgbClr val="214867"/>
                    </a:solidFill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Q2.</a:t>
                </a:r>
                <a:r>
                  <a:rPr lang="ko-KR" altLang="en-US" sz="2000" b="0" dirty="0">
                    <a:solidFill>
                      <a:srgbClr val="214867"/>
                    </a:solidFill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어떠한 강의실을 선호하십니까</a:t>
                </a:r>
                <a:r>
                  <a:rPr lang="en-US" altLang="ko-KR" sz="2000" b="0" dirty="0">
                    <a:solidFill>
                      <a:srgbClr val="214867"/>
                    </a:solidFill>
                    <a:latin typeface="아임크리수진 OTF" panose="00000500000000000000" pitchFamily="50" charset="-127"/>
                    <a:ea typeface="아임크리수진 OTF" panose="00000500000000000000" pitchFamily="50" charset="-127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sz="200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온도의 </a:t>
                </a:r>
                <a:r>
                  <a:rPr lang="ko-KR" altLang="en-US" sz="2000" dirty="0" err="1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정배점</a:t>
                </a:r>
                <a:r>
                  <a:rPr lang="en-US" altLang="ko-KR" sz="200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/</a:t>
                </a:r>
                <a:r>
                  <a:rPr lang="ko-KR" altLang="en-US" sz="2000" dirty="0" err="1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역배점과</a:t>
                </a:r>
                <a:r>
                  <a:rPr lang="ko-KR" altLang="en-US" sz="200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 관련한 질문</a:t>
                </a:r>
                <a:endParaRPr lang="en-US" altLang="ko-KR" sz="2000" dirty="0">
                  <a:latin typeface="아임크리수진 OTF" panose="00000500000000000000" pitchFamily="50" charset="-127"/>
                  <a:ea typeface="아임크리수진 OTF" panose="00000500000000000000" pitchFamily="50" charset="-127"/>
                  <a:sym typeface="Wingdings" panose="05000000000000000000" pitchFamily="2" charset="2"/>
                </a:endParaRPr>
              </a:p>
              <a:p>
                <a:r>
                  <a:rPr lang="en-US" altLang="ko-KR" sz="2000" b="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sz="2000" b="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따뜻한 강의실 </a:t>
                </a:r>
                <a:r>
                  <a:rPr lang="ko-KR" altLang="en-US" sz="2000" b="0" dirty="0" err="1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선택시</a:t>
                </a:r>
                <a:r>
                  <a:rPr lang="ko-KR" altLang="en-US" sz="2000" b="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000" b="0" dirty="0" err="1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정배점</a:t>
                </a:r>
                <a:r>
                  <a:rPr lang="en-US" altLang="ko-KR" sz="2000" b="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000" b="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시원한 강의실 </a:t>
                </a:r>
                <a:r>
                  <a:rPr lang="ko-KR" altLang="en-US" sz="2000" b="0" dirty="0" err="1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선택시</a:t>
                </a:r>
                <a:r>
                  <a:rPr lang="ko-KR" altLang="en-US" sz="2000" b="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000" b="0" dirty="0" err="1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역배점</a:t>
                </a:r>
                <a:r>
                  <a:rPr lang="ko-KR" altLang="en-US" sz="2000" b="0" dirty="0">
                    <a:latin typeface="아임크리수진 OTF" panose="00000500000000000000" pitchFamily="50" charset="-127"/>
                    <a:ea typeface="아임크리수진 OTF" panose="00000500000000000000" pitchFamily="50" charset="-127"/>
                    <a:sym typeface="Wingdings" panose="05000000000000000000" pitchFamily="2" charset="2"/>
                  </a:rPr>
                  <a:t> 부여</a:t>
                </a:r>
                <a:endParaRPr lang="en-US" altLang="ko-KR" sz="2000" b="0" dirty="0">
                  <a:latin typeface="아임크리수진 OTF" panose="00000500000000000000" pitchFamily="50" charset="-127"/>
                  <a:ea typeface="아임크리수진 OTF" panose="00000500000000000000" pitchFamily="50" charset="-127"/>
                </a:endParaRPr>
              </a:p>
              <a:p>
                <a:endParaRPr lang="en-US" altLang="ko-KR" dirty="0">
                  <a:latin typeface="아임크리수진 OTF" panose="00000500000000000000" pitchFamily="50" charset="-127"/>
                  <a:ea typeface="아임크리수진 OTF" panose="00000500000000000000" pitchFamily="50" charset="-127"/>
                </a:endParaRPr>
              </a:p>
              <a:p>
                <a:endParaRPr lang="ko-KR" altLang="en-US" dirty="0">
                  <a:latin typeface="아임크리수진 OTF" panose="00000500000000000000" pitchFamily="50" charset="-127"/>
                  <a:ea typeface="아임크리수진 OTF" panose="00000500000000000000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33A7A9-68B6-4D2B-AB1C-77154F38C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776" y="2450592"/>
                <a:ext cx="7202424" cy="4047262"/>
              </a:xfrm>
              <a:prstGeom prst="rect">
                <a:avLst/>
              </a:prstGeom>
              <a:blipFill>
                <a:blip r:embed="rId2"/>
                <a:stretch>
                  <a:fillRect l="-846" t="-753" r="-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87CC87-B554-42D8-80A2-8DF5ABCC81C7}"/>
              </a:ext>
            </a:extLst>
          </p:cNvPr>
          <p:cNvSpPr/>
          <p:nvPr/>
        </p:nvSpPr>
        <p:spPr>
          <a:xfrm>
            <a:off x="4441205" y="681833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1BE12A-EF95-4BC3-BF70-06F4050563F0}"/>
              </a:ext>
            </a:extLst>
          </p:cNvPr>
          <p:cNvSpPr/>
          <p:nvPr/>
        </p:nvSpPr>
        <p:spPr>
          <a:xfrm>
            <a:off x="4087905" y="2296936"/>
            <a:ext cx="7512423" cy="384784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pic>
        <p:nvPicPr>
          <p:cNvPr id="1028" name="Picture 4" descr="Iphone 6 PNG, Iphone 6 Transparent Background - FreeIconsPNG">
            <a:extLst>
              <a:ext uri="{FF2B5EF4-FFF2-40B4-BE49-F238E27FC236}">
                <a16:creationId xmlns:a16="http://schemas.microsoft.com/office/drawing/2014/main" id="{9EB91F8B-A1C0-4FD8-9DC2-F6569792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6609" y="1551626"/>
            <a:ext cx="5895489" cy="53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655B6E-B1D6-491F-9B5E-287EA4AB038D}"/>
              </a:ext>
            </a:extLst>
          </p:cNvPr>
          <p:cNvSpPr/>
          <p:nvPr/>
        </p:nvSpPr>
        <p:spPr>
          <a:xfrm>
            <a:off x="925342" y="2414531"/>
            <a:ext cx="2277460" cy="36501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D58E78-D455-447A-B7D3-57988977D69E}"/>
              </a:ext>
            </a:extLst>
          </p:cNvPr>
          <p:cNvSpPr/>
          <p:nvPr/>
        </p:nvSpPr>
        <p:spPr>
          <a:xfrm>
            <a:off x="1020483" y="3294445"/>
            <a:ext cx="2107747" cy="8743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78FF-F065-49AD-BF19-A499CA524BC3}"/>
              </a:ext>
            </a:extLst>
          </p:cNvPr>
          <p:cNvSpPr txBox="1"/>
          <p:nvPr/>
        </p:nvSpPr>
        <p:spPr>
          <a:xfrm>
            <a:off x="967281" y="3361205"/>
            <a:ext cx="2181268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Q1.</a:t>
            </a:r>
            <a:r>
              <a:rPr lang="ko-KR" altLang="en-US" sz="12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</a:t>
            </a:r>
            <a:r>
              <a:rPr lang="ko-KR" altLang="en-US" sz="115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강의실 선택에 있어서 중요하게 생각하는 요소를 골라주세요</a:t>
            </a:r>
            <a:r>
              <a:rPr lang="en-US" altLang="ko-KR" sz="115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.</a:t>
            </a:r>
            <a:endParaRPr lang="ko-KR" altLang="en-US" sz="115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7673F-A32D-4225-BDA4-1E7C4091510E}"/>
              </a:ext>
            </a:extLst>
          </p:cNvPr>
          <p:cNvSpPr txBox="1"/>
          <p:nvPr/>
        </p:nvSpPr>
        <p:spPr>
          <a:xfrm>
            <a:off x="1030231" y="3840013"/>
            <a:ext cx="226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□온도 □습도 □먼지 □</a:t>
            </a:r>
            <a:r>
              <a:rPr lang="en-US" altLang="ko-KR" sz="12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co2</a:t>
            </a:r>
            <a:r>
              <a:rPr lang="ko-KR" altLang="en-US" sz="12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</a:t>
            </a:r>
          </a:p>
          <a:p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ECC7E19-CDA1-4215-A90F-969165BABA69}"/>
              </a:ext>
            </a:extLst>
          </p:cNvPr>
          <p:cNvSpPr/>
          <p:nvPr/>
        </p:nvSpPr>
        <p:spPr>
          <a:xfrm>
            <a:off x="1020482" y="4361715"/>
            <a:ext cx="2107747" cy="10672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F36A49-CB6A-419B-838F-87CB63DCB352}"/>
              </a:ext>
            </a:extLst>
          </p:cNvPr>
          <p:cNvSpPr txBox="1"/>
          <p:nvPr/>
        </p:nvSpPr>
        <p:spPr>
          <a:xfrm>
            <a:off x="1020482" y="4398231"/>
            <a:ext cx="210774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Q2. </a:t>
            </a:r>
            <a:r>
              <a:rPr lang="ko-KR" altLang="en-US" sz="12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어떠한 강의실을 선호하십니까</a:t>
            </a:r>
            <a:r>
              <a:rPr lang="en-US" altLang="ko-KR" sz="12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?</a:t>
            </a:r>
          </a:p>
          <a:p>
            <a:endParaRPr lang="en-US" altLang="ko-KR" sz="11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r>
              <a:rPr lang="ko-KR" altLang="en-US" sz="12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□따뜻한 강의실</a:t>
            </a:r>
            <a:endParaRPr lang="en-US" altLang="ko-KR" sz="12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r>
              <a:rPr lang="ko-KR" altLang="en-US" sz="12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□시원한 강의실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56BB85-353D-48F2-B8BD-76F54EF6041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2.PROGRESS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20D36A-F049-4F83-B123-1D5BB45C784D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5DA574E9-38E5-47DC-9C21-C4653D8FED93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A9E87742-1A3D-4367-8495-C72E6A2FB029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96BD37-6652-4A47-9B7A-9A30BDA0B6D4}"/>
              </a:ext>
            </a:extLst>
          </p:cNvPr>
          <p:cNvSpPr/>
          <p:nvPr/>
        </p:nvSpPr>
        <p:spPr>
          <a:xfrm>
            <a:off x="4441205" y="681833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스마트 캠퍼스 데이터톤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CCFA37-2A75-4AC1-976E-654705C6229D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342764-7512-4E3A-B516-ED7261797C3B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CB5BF82F-6074-4E50-B9AD-5DF1EEA8AC47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B372D75F-AAF7-4E32-9C2D-EC0E48A112CA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B990F2-7A0D-4767-ACD1-BF9B17C0B445}"/>
              </a:ext>
            </a:extLst>
          </p:cNvPr>
          <p:cNvSpPr/>
          <p:nvPr/>
        </p:nvSpPr>
        <p:spPr>
          <a:xfrm>
            <a:off x="925342" y="2637681"/>
            <a:ext cx="2276409" cy="43702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2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sz="2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 </a:t>
            </a:r>
            <a:r>
              <a:rPr lang="ko-KR" altLang="en-US" sz="2000" b="1" kern="0" dirty="0" err="1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알리미</a:t>
            </a:r>
            <a:endParaRPr lang="en-US" altLang="ko-KR" sz="2000" b="1" kern="0" dirty="0">
              <a:solidFill>
                <a:prstClr val="white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C34ACA5-C469-49B4-A36C-C8D587EDE01A}"/>
              </a:ext>
            </a:extLst>
          </p:cNvPr>
          <p:cNvSpPr/>
          <p:nvPr/>
        </p:nvSpPr>
        <p:spPr>
          <a:xfrm>
            <a:off x="1807134" y="5609599"/>
            <a:ext cx="570305" cy="291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OK</a:t>
            </a:r>
            <a:endParaRPr lang="ko-KR" altLang="en-US" dirty="0">
              <a:solidFill>
                <a:schemeClr val="bg1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3C186D-E9D2-45F5-B921-3C331C23C981}"/>
              </a:ext>
            </a:extLst>
          </p:cNvPr>
          <p:cNvSpPr txBox="1"/>
          <p:nvPr/>
        </p:nvSpPr>
        <p:spPr>
          <a:xfrm>
            <a:off x="447039" y="1127295"/>
            <a:ext cx="6492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01.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사용자 맞춤화 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-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앱 구현 예시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71E4F4B-77CC-4C44-9EFB-91C6DC43244B}"/>
              </a:ext>
            </a:extLst>
          </p:cNvPr>
          <p:cNvCxnSpPr>
            <a:cxnSpLocks/>
          </p:cNvCxnSpPr>
          <p:nvPr/>
        </p:nvCxnSpPr>
        <p:spPr>
          <a:xfrm>
            <a:off x="548640" y="1687371"/>
            <a:ext cx="583184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74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2866B7-0750-4FD6-8735-1C257C2F4CF5}"/>
              </a:ext>
            </a:extLst>
          </p:cNvPr>
          <p:cNvSpPr txBox="1"/>
          <p:nvPr/>
        </p:nvSpPr>
        <p:spPr>
          <a:xfrm>
            <a:off x="977154" y="2487507"/>
            <a:ext cx="4441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Q1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중요 요인으로 온도 선택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</a:p>
          <a:p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Q2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따뜻한 강의실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28C6A-15B7-42E3-9D6D-1D87D97F15A5}"/>
              </a:ext>
            </a:extLst>
          </p:cNvPr>
          <p:cNvSpPr txBox="1"/>
          <p:nvPr/>
        </p:nvSpPr>
        <p:spPr>
          <a:xfrm>
            <a:off x="6908800" y="2537475"/>
            <a:ext cx="4992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Q1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중요 요인으로 </a:t>
            </a:r>
            <a:r>
              <a:rPr lang="ko-KR" altLang="en-US" sz="20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온도 외 다른 요인 선택</a:t>
            </a:r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, </a:t>
            </a:r>
          </a:p>
          <a:p>
            <a:r>
              <a:rPr lang="en-US" altLang="ko-KR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Q2</a:t>
            </a:r>
            <a:r>
              <a:rPr lang="ko-KR" altLang="en-US" sz="20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따뜻한 강의실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2E7AD-4543-43BE-B4EA-E721892535F5}"/>
              </a:ext>
            </a:extLst>
          </p:cNvPr>
          <p:cNvSpPr txBox="1"/>
          <p:nvPr/>
        </p:nvSpPr>
        <p:spPr>
          <a:xfrm>
            <a:off x="5567302" y="3867620"/>
            <a:ext cx="94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VS</a:t>
            </a:r>
            <a:endParaRPr lang="ko-KR" altLang="en-US" sz="3600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B35E5-0F57-418B-84E5-8923B8D54A36}"/>
              </a:ext>
            </a:extLst>
          </p:cNvPr>
          <p:cNvSpPr txBox="1"/>
          <p:nvPr/>
        </p:nvSpPr>
        <p:spPr>
          <a:xfrm>
            <a:off x="754043" y="3870530"/>
            <a:ext cx="3950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따뜻한 강의실을 선택했기 때문에 온도가 높은 강의실일 수록 높은 점수를 </a:t>
            </a:r>
            <a:r>
              <a:rPr lang="ko-KR" altLang="en-US" sz="1600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부여받는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</a:t>
            </a:r>
            <a:r>
              <a:rPr lang="ko-KR" altLang="en-US" sz="1600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정배점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알고리즘 적용</a:t>
            </a:r>
            <a:endParaRPr lang="en-US" altLang="ko-KR" sz="16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endParaRPr lang="en-US" altLang="ko-KR" sz="16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중요 요인으로 온도를 선택했기 때문에  </a:t>
            </a:r>
            <a:r>
              <a:rPr lang="ko-KR" altLang="en-US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온도에 가중치 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적용</a:t>
            </a:r>
            <a:endParaRPr lang="en-US" altLang="ko-KR" sz="16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endParaRPr lang="en-US" altLang="ko-KR" sz="16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r>
              <a:rPr lang="en-US" altLang="ko-KR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-&gt; 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온도 부분에서 높은 점수를 받은 </a:t>
            </a:r>
            <a:r>
              <a:rPr lang="en-US" altLang="ko-KR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'</a:t>
            </a:r>
            <a:r>
              <a:rPr lang="ko-KR" altLang="en-US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따뜻한</a:t>
            </a:r>
            <a:r>
              <a:rPr lang="en-US" altLang="ko-KR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’</a:t>
            </a:r>
          </a:p>
          <a:p>
            <a:r>
              <a:rPr lang="en-US" altLang="ko-KR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    </a:t>
            </a:r>
            <a:r>
              <a:rPr lang="ko-KR" altLang="en-US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강의실의 </a:t>
            </a:r>
            <a:r>
              <a:rPr lang="en-US" altLang="ko-KR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SSS</a:t>
            </a:r>
            <a:r>
              <a:rPr lang="ko-KR" altLang="en-US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지수가 가장 높게 도출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01DED-6748-40C8-ADB8-CA19E8F30548}"/>
              </a:ext>
            </a:extLst>
          </p:cNvPr>
          <p:cNvSpPr txBox="1"/>
          <p:nvPr/>
        </p:nvSpPr>
        <p:spPr>
          <a:xfrm>
            <a:off x="7086597" y="3870530"/>
            <a:ext cx="3937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따뜻한 강의실을 선택했기 때문에 온도가 높은 강의실일 수록 높은 점수를 </a:t>
            </a:r>
            <a:r>
              <a:rPr lang="ko-KR" altLang="en-US" sz="1600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부여받는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</a:t>
            </a:r>
            <a:r>
              <a:rPr lang="ko-KR" altLang="en-US" sz="1600" dirty="0" err="1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정배점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알고리즘 적용</a:t>
            </a:r>
            <a:endParaRPr lang="en-US" altLang="ko-KR" sz="16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중요하다고 선택한 </a:t>
            </a:r>
            <a:r>
              <a:rPr lang="ko-KR" altLang="en-US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다른 변수의 가중치가 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온도 변수의 가중치 보다 높게 적용</a:t>
            </a:r>
            <a:endParaRPr lang="en-US" altLang="ko-KR" sz="16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r>
              <a:rPr lang="en-US" altLang="ko-KR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-&gt; SSS</a:t>
            </a:r>
            <a:r>
              <a:rPr lang="ko-KR" altLang="en-US" sz="160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지수에 산출에 있어 온도 보다 </a:t>
            </a:r>
            <a:r>
              <a:rPr lang="ko-KR" altLang="en-US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다른 </a:t>
            </a:r>
            <a:endParaRPr lang="en-US" altLang="ko-KR" sz="1600" dirty="0">
              <a:solidFill>
                <a:srgbClr val="214867"/>
              </a:solidFill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  <a:p>
            <a:r>
              <a:rPr lang="en-US" altLang="ko-KR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    </a:t>
            </a:r>
            <a:r>
              <a:rPr lang="ko-KR" altLang="en-US" sz="1600" dirty="0">
                <a:solidFill>
                  <a:srgbClr val="214867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선택 요인의 영향력이 높아지게 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0001A5-ED71-451F-854D-9054C17AE84F}"/>
              </a:ext>
            </a:extLst>
          </p:cNvPr>
          <p:cNvSpPr/>
          <p:nvPr/>
        </p:nvSpPr>
        <p:spPr>
          <a:xfrm>
            <a:off x="4441205" y="681833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스마트 캠퍼스 데이터톤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FA519C-22C6-4052-83B1-1F027F577D70}"/>
              </a:ext>
            </a:extLst>
          </p:cNvPr>
          <p:cNvSpPr/>
          <p:nvPr/>
        </p:nvSpPr>
        <p:spPr>
          <a:xfrm>
            <a:off x="609600" y="2245360"/>
            <a:ext cx="4754881" cy="4200236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178C51-F7F2-42A4-A93A-7A0DBFBF687B}"/>
              </a:ext>
            </a:extLst>
          </p:cNvPr>
          <p:cNvSpPr/>
          <p:nvPr/>
        </p:nvSpPr>
        <p:spPr>
          <a:xfrm>
            <a:off x="6565971" y="2245359"/>
            <a:ext cx="5085009" cy="4200236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2E706A-6729-4296-AFAA-FA8BDB6A5D47}"/>
              </a:ext>
            </a:extLst>
          </p:cNvPr>
          <p:cNvCxnSpPr>
            <a:cxnSpLocks/>
          </p:cNvCxnSpPr>
          <p:nvPr/>
        </p:nvCxnSpPr>
        <p:spPr>
          <a:xfrm flipV="1">
            <a:off x="1107231" y="3296948"/>
            <a:ext cx="3333974" cy="1"/>
          </a:xfrm>
          <a:prstGeom prst="line">
            <a:avLst/>
          </a:prstGeom>
          <a:ln w="47625">
            <a:solidFill>
              <a:schemeClr val="accent1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7757E-EA28-4098-95EF-F1FBF9360713}"/>
              </a:ext>
            </a:extLst>
          </p:cNvPr>
          <p:cNvCxnSpPr>
            <a:cxnSpLocks/>
          </p:cNvCxnSpPr>
          <p:nvPr/>
        </p:nvCxnSpPr>
        <p:spPr>
          <a:xfrm flipV="1">
            <a:off x="6908800" y="3360508"/>
            <a:ext cx="4399280" cy="1"/>
          </a:xfrm>
          <a:prstGeom prst="line">
            <a:avLst/>
          </a:prstGeom>
          <a:ln w="47625">
            <a:solidFill>
              <a:schemeClr val="accent1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7BE077-C2FA-4197-B22E-1C235AA26C76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2. PROGRESS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96BEDDB-8D01-4B92-9634-29F7753DC095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8FFD7768-C732-4FC9-B6DC-1CFC0FAF8297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F638E193-5194-4B94-9338-0B525D2A5BBD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3F23D5B-05C8-42E1-855D-72621BF082B3}"/>
              </a:ext>
            </a:extLst>
          </p:cNvPr>
          <p:cNvSpPr txBox="1"/>
          <p:nvPr/>
        </p:nvSpPr>
        <p:spPr>
          <a:xfrm>
            <a:off x="416559" y="1340655"/>
            <a:ext cx="6492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01.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사용자 맞춤화 </a:t>
            </a:r>
            <a:r>
              <a:rPr lang="en-US" altLang="ko-KR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- </a:t>
            </a:r>
            <a:r>
              <a:rPr lang="ko-KR" altLang="en-US" sz="3200" b="1" kern="0" dirty="0">
                <a:latin typeface="아임크리수진 OTF" panose="00000500000000000000" pitchFamily="50" charset="-127"/>
                <a:ea typeface="아임크리수진 OTF" panose="00000500000000000000" pitchFamily="50" charset="-127"/>
              </a:rPr>
              <a:t>가중치 예시</a:t>
            </a:r>
            <a:endParaRPr lang="ko-KR" altLang="en-US" dirty="0">
              <a:latin typeface="아임크리수진 OTF" panose="00000500000000000000" pitchFamily="50" charset="-127"/>
              <a:ea typeface="아임크리수진 OTF" panose="00000500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811E47A-ED40-409C-830B-E21A99AD3638}"/>
              </a:ext>
            </a:extLst>
          </p:cNvPr>
          <p:cNvCxnSpPr>
            <a:cxnSpLocks/>
          </p:cNvCxnSpPr>
          <p:nvPr/>
        </p:nvCxnSpPr>
        <p:spPr>
          <a:xfrm>
            <a:off x="518160" y="1900731"/>
            <a:ext cx="583184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535459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1382</Words>
  <Application>Microsoft Office PowerPoint</Application>
  <PresentationFormat>와이드스크린</PresentationFormat>
  <Paragraphs>222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나눔스퀘어라운드 Regular</vt:lpstr>
      <vt:lpstr>Cambria Math</vt:lpstr>
      <vt:lpstr>메이플스토리</vt:lpstr>
      <vt:lpstr>맑은 고딕</vt:lpstr>
      <vt:lpstr>나눔스퀘어라운드 Bold</vt:lpstr>
      <vt:lpstr>아임크리수진 OTF</vt:lpstr>
      <vt:lpstr>DX영화자막 M</vt:lpstr>
      <vt:lpstr>Wingdings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Soyeon</cp:lastModifiedBy>
  <cp:revision>169</cp:revision>
  <dcterms:created xsi:type="dcterms:W3CDTF">2020-08-11T03:52:27Z</dcterms:created>
  <dcterms:modified xsi:type="dcterms:W3CDTF">2020-08-21T03:54:31Z</dcterms:modified>
</cp:coreProperties>
</file>